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7" r:id="rId4"/>
    <p:sldId id="262" r:id="rId5"/>
    <p:sldId id="259" r:id="rId6"/>
    <p:sldId id="261" r:id="rId7"/>
    <p:sldId id="265" r:id="rId8"/>
    <p:sldId id="263" r:id="rId9"/>
    <p:sldId id="258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1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94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00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15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98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0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82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85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3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84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E27F-9C55-44D0-94D1-3C3BAFB25946}" type="datetimeFigureOut">
              <a:rPr lang="sl-SI" smtClean="0"/>
              <a:t>26.5.2020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55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15"/>
            <a:ext cx="12192000" cy="6888115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3048000" y="40012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IZBIRA IN NAKUP</a:t>
            </a:r>
            <a:br>
              <a:rPr lang="sl-SI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TEKSTILNIH IZDELKOV</a:t>
            </a:r>
            <a:endParaRPr lang="sl-SI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65235"/>
            <a:ext cx="10515600" cy="644525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IZBIRA IN NAKUP TEKSTILNIH IZDELKOV</a:t>
            </a:r>
            <a:endParaRPr lang="sl-SI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2450" y="1882775"/>
            <a:ext cx="1080135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Nakupi tekstilnih izdelkov naj bi bili preudarni in </a:t>
            </a:r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premišljeni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Pomagamo si lahko tako, da si pred nakupom postavimo nekaj vprašanj. Oblačilo pred nakupom </a:t>
            </a:r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pomerimo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, ga dobro pregledamo in poiščemo </a:t>
            </a:r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čim več informacij 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o njem. Tekstilni izdelki predstavljajo precejšen delež odpadkov. Tekstilna industrija je marsikje po  svetu povezana z otroškim delom.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04875" y="5024735"/>
            <a:ext cx="10448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i="1" dirty="0">
                <a:solidFill>
                  <a:srgbClr val="0070C0"/>
                </a:solidFill>
              </a:rPr>
              <a:t>Doma si oglej etikete na svojih oblačilih in </a:t>
            </a:r>
            <a:r>
              <a:rPr lang="sl-SI" sz="2400" i="1" dirty="0" smtClean="0">
                <a:solidFill>
                  <a:srgbClr val="0070C0"/>
                </a:solidFill>
              </a:rPr>
              <a:t>ugotovi, na </a:t>
            </a:r>
            <a:r>
              <a:rPr lang="sl-SI" sz="2400" i="1" dirty="0">
                <a:solidFill>
                  <a:srgbClr val="0070C0"/>
                </a:solidFill>
              </a:rPr>
              <a:t>katerih vrstah oblačil si našel/-la oznake velikosti v obliki črk?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57200" y="365125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 v zvezke:</a:t>
            </a:r>
            <a:endParaRPr lang="sl-SI" sz="20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462" y="300484"/>
            <a:ext cx="1938338" cy="11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8747" y="349522"/>
            <a:ext cx="11205755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SLOVARČEK:</a:t>
            </a:r>
          </a:p>
          <a:p>
            <a:pPr marL="0" indent="0">
              <a:buNone/>
            </a:pPr>
            <a:r>
              <a:rPr lang="sl-SI" b="1" i="1" dirty="0" smtClean="0">
                <a:solidFill>
                  <a:srgbClr val="0070C0"/>
                </a:solidFill>
              </a:rPr>
              <a:t>KONFEKCIJSKI IZDELEK</a:t>
            </a:r>
            <a:r>
              <a:rPr lang="sl-SI" dirty="0" smtClean="0"/>
              <a:t>: </a:t>
            </a:r>
            <a:r>
              <a:rPr lang="sl-SI" b="1" dirty="0" smtClean="0"/>
              <a:t>izdelek, narejen v tovarni</a:t>
            </a:r>
          </a:p>
          <a:p>
            <a:pPr marL="0" indent="0">
              <a:buNone/>
            </a:pPr>
            <a:r>
              <a:rPr lang="sl-SI" b="1" i="1" dirty="0" smtClean="0">
                <a:solidFill>
                  <a:srgbClr val="0070C0"/>
                </a:solidFill>
              </a:rPr>
              <a:t>OBESNI LISTIČ: </a:t>
            </a:r>
            <a:r>
              <a:rPr lang="sl-SI" b="1" dirty="0" smtClean="0"/>
              <a:t>listič, na katerem so navedeni ime izdelka in proizvajalca,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                     surovinska sestava, osnovni podatki o vzdrževanju, oznaka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                     velikosti in drugo</a:t>
            </a:r>
            <a:endParaRPr lang="sl-SI" b="1" dirty="0"/>
          </a:p>
        </p:txBody>
      </p:sp>
      <p:pic>
        <p:nvPicPr>
          <p:cNvPr id="4" name="Picture 2" descr="Tekstilna industrija I Etiketa, tiskarna, d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18" y="2932960"/>
            <a:ext cx="6610984" cy="37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51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9893" y="205831"/>
            <a:ext cx="11718127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Letos smo že spoznali, kaj pomeni </a:t>
            </a:r>
            <a:r>
              <a:rPr lang="sl-SI" b="1" dirty="0" smtClean="0">
                <a:solidFill>
                  <a:srgbClr val="FF0066"/>
                </a:solidFill>
              </a:rPr>
              <a:t>preudaren nakup</a:t>
            </a:r>
            <a:r>
              <a:rPr lang="sl-SI" b="1" dirty="0" smtClean="0"/>
              <a:t>. </a:t>
            </a:r>
          </a:p>
          <a:p>
            <a:pPr marL="0" indent="0">
              <a:buNone/>
            </a:pPr>
            <a:r>
              <a:rPr lang="sl-SI" b="1" dirty="0" smtClean="0"/>
              <a:t>Oglejmo si to še ob primeru nakupovanja oblačil in drugih tekstilnih izdelkov.</a:t>
            </a:r>
          </a:p>
          <a:p>
            <a:pPr marL="0" indent="0">
              <a:buNone/>
            </a:pPr>
            <a:r>
              <a:rPr lang="sl-SI" b="1" dirty="0" smtClean="0"/>
              <a:t>Pred nakupom oblačila si je dobro najprej zastaviti nekaj vprašanj:</a:t>
            </a:r>
            <a:endParaRPr lang="sl-SI" b="1" dirty="0"/>
          </a:p>
        </p:txBody>
      </p:sp>
      <p:sp>
        <p:nvSpPr>
          <p:cNvPr id="5" name="AutoShape 6" descr="Little girl with happy smile - Download Free Vectors, Clipart ..."/>
          <p:cNvSpPr>
            <a:spLocks noChangeAspect="1" noChangeArrowheads="1"/>
          </p:cNvSpPr>
          <p:nvPr/>
        </p:nvSpPr>
        <p:spPr bwMode="auto">
          <a:xfrm>
            <a:off x="4165872" y="39311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802,699 Cartoon Girl Cliparts, Stock Vector And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97" y="2018211"/>
            <a:ext cx="3000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234652" y="1809204"/>
            <a:ext cx="2782389" cy="1319349"/>
          </a:xfrm>
          <a:prstGeom prst="wedgeEllipseCallout">
            <a:avLst>
              <a:gd name="adj1" fmla="val 68571"/>
              <a:gd name="adj2" fmla="val 2388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Ali se ujema z mojim trenutnim slogom oblačenja?</a:t>
            </a:r>
            <a:endParaRPr lang="sl-SI" b="1" dirty="0"/>
          </a:p>
        </p:txBody>
      </p:sp>
      <p:sp>
        <p:nvSpPr>
          <p:cNvPr id="11" name="Ovalni oblaček 10"/>
          <p:cNvSpPr/>
          <p:nvPr/>
        </p:nvSpPr>
        <p:spPr>
          <a:xfrm>
            <a:off x="9145632" y="5295174"/>
            <a:ext cx="2782389" cy="1319349"/>
          </a:xfrm>
          <a:prstGeom prst="wedgeEllipseCallout">
            <a:avLst>
              <a:gd name="adj1" fmla="val -88246"/>
              <a:gd name="adj2" fmla="val -7687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Ali se bom v njem dobro počutil-a?</a:t>
            </a:r>
            <a:endParaRPr lang="sl-SI" b="1" dirty="0"/>
          </a:p>
        </p:txBody>
      </p:sp>
      <p:sp>
        <p:nvSpPr>
          <p:cNvPr id="12" name="Ovalni oblaček 11"/>
          <p:cNvSpPr/>
          <p:nvPr/>
        </p:nvSpPr>
        <p:spPr>
          <a:xfrm>
            <a:off x="9123441" y="3606822"/>
            <a:ext cx="2782389" cy="1319349"/>
          </a:xfrm>
          <a:prstGeom prst="wedgeEllipseCallout">
            <a:avLst>
              <a:gd name="adj1" fmla="val -72274"/>
              <a:gd name="adj2" fmla="val 111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Ali je primerno za mojo postavo?</a:t>
            </a:r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>
            <a:off x="9145633" y="1744402"/>
            <a:ext cx="2782389" cy="1319349"/>
          </a:xfrm>
          <a:prstGeom prst="wedgeEllipseCallout">
            <a:avLst>
              <a:gd name="adj1" fmla="val -74152"/>
              <a:gd name="adj2" fmla="val 426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Ali se barvno ujema z drugimi mojimi oblačili?</a:t>
            </a:r>
            <a:endParaRPr lang="sl-SI" b="1" dirty="0"/>
          </a:p>
        </p:txBody>
      </p:sp>
      <p:sp>
        <p:nvSpPr>
          <p:cNvPr id="14" name="Ovalni oblaček 13"/>
          <p:cNvSpPr/>
          <p:nvPr/>
        </p:nvSpPr>
        <p:spPr>
          <a:xfrm>
            <a:off x="470762" y="4985112"/>
            <a:ext cx="2782389" cy="1319349"/>
          </a:xfrm>
          <a:prstGeom prst="wedgeEllipseCallout">
            <a:avLst>
              <a:gd name="adj1" fmla="val 72307"/>
              <a:gd name="adj2" fmla="val -8366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Ali ga res potrebujem?</a:t>
            </a:r>
            <a:endParaRPr lang="sl-SI" b="1" dirty="0"/>
          </a:p>
        </p:txBody>
      </p:sp>
      <p:sp>
        <p:nvSpPr>
          <p:cNvPr id="15" name="Ovalni oblaček 14"/>
          <p:cNvSpPr/>
          <p:nvPr/>
        </p:nvSpPr>
        <p:spPr>
          <a:xfrm>
            <a:off x="209893" y="3271473"/>
            <a:ext cx="2782389" cy="1319349"/>
          </a:xfrm>
          <a:prstGeom prst="wedgeEllipseCallout">
            <a:avLst>
              <a:gd name="adj1" fmla="val 77491"/>
              <a:gd name="adj2" fmla="val 705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Katerim priložnostim je namenjeno?</a:t>
            </a:r>
            <a:endParaRPr lang="sl-SI" b="1" dirty="0"/>
          </a:p>
        </p:txBody>
      </p:sp>
      <p:pic>
        <p:nvPicPr>
          <p:cNvPr id="1030" name="Picture 6" descr="Download Glasses By Elena Soloveika Clipart Boy, School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32" y="1800661"/>
            <a:ext cx="2900123" cy="45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12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5503" y="3495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/>
              <a:t>Moda se spreminja, kar vpliva na naše potrošniške navade. Tako včasih kupimo nekaj kar je modno, kmalu pa to zavržemo, saj ne ustreza več modnim smernicam. </a:t>
            </a:r>
          </a:p>
          <a:p>
            <a:pPr marL="0" indent="0">
              <a:buNone/>
            </a:pPr>
            <a:r>
              <a:rPr lang="sl-SI" sz="3200" b="1" dirty="0" smtClean="0"/>
              <a:t>S </a:t>
            </a:r>
            <a:r>
              <a:rPr lang="sl-SI" sz="3200" b="1" dirty="0" smtClean="0">
                <a:solidFill>
                  <a:srgbClr val="FF0000"/>
                </a:solidFill>
              </a:rPr>
              <a:t>preudarno izbiro </a:t>
            </a:r>
            <a:r>
              <a:rPr lang="sl-SI" sz="3200" b="1" dirty="0" smtClean="0"/>
              <a:t>osnovne osebne garderobe </a:t>
            </a:r>
          </a:p>
          <a:p>
            <a:pPr marL="0" indent="0">
              <a:buNone/>
            </a:pPr>
            <a:r>
              <a:rPr lang="sl-SI" sz="3200" b="1" dirty="0" smtClean="0"/>
              <a:t>in dokupovanjem nekaj </a:t>
            </a:r>
            <a:r>
              <a:rPr lang="sl-SI" sz="3200" b="1" dirty="0" smtClean="0">
                <a:solidFill>
                  <a:srgbClr val="FF0000"/>
                </a:solidFill>
              </a:rPr>
              <a:t>modnih kosov </a:t>
            </a:r>
            <a:r>
              <a:rPr lang="sl-SI" sz="3200" b="1" dirty="0" smtClean="0"/>
              <a:t>oblačil </a:t>
            </a:r>
          </a:p>
          <a:p>
            <a:pPr marL="0" indent="0">
              <a:buNone/>
            </a:pPr>
            <a:r>
              <a:rPr lang="sl-SI" sz="3200" b="1" dirty="0" smtClean="0"/>
              <a:t>in modnih dodatkov lahko dosežemo, da smo </a:t>
            </a:r>
          </a:p>
          <a:p>
            <a:pPr marL="0" indent="0">
              <a:buNone/>
            </a:pPr>
            <a:r>
              <a:rPr lang="sl-SI" sz="3200" b="1" dirty="0" smtClean="0"/>
              <a:t>vedno </a:t>
            </a:r>
            <a:r>
              <a:rPr lang="sl-SI" sz="3200" b="1" dirty="0" smtClean="0">
                <a:solidFill>
                  <a:srgbClr val="FF0000"/>
                </a:solidFill>
              </a:rPr>
              <a:t>v koraku z modo</a:t>
            </a:r>
            <a:r>
              <a:rPr lang="sl-SI" sz="3200" b="1" dirty="0" smtClean="0"/>
              <a:t>.</a:t>
            </a:r>
            <a:endParaRPr lang="sl-SI" sz="3200" b="1" dirty="0"/>
          </a:p>
        </p:txBody>
      </p:sp>
      <p:pic>
        <p:nvPicPr>
          <p:cNvPr id="3074" name="Picture 2" descr="Library of chicas picture royalty free library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21" y="1996520"/>
            <a:ext cx="3361509" cy="39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wnload HD Fashion Clipart Walkway - Cartoon Transparent P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745781"/>
            <a:ext cx="1797050" cy="25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399" y="3468390"/>
            <a:ext cx="1427022" cy="33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9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7937" y="3756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b="1" dirty="0" smtClean="0"/>
              <a:t>Če se hočemo pri izbiri tekstilnih izdelkov res pravilno odločiti, je dobro poznati lastnosti blaga. </a:t>
            </a:r>
          </a:p>
          <a:p>
            <a:pPr marL="0" indent="0">
              <a:buNone/>
            </a:pPr>
            <a:r>
              <a:rPr lang="sl-SI" sz="3200" b="1" dirty="0" smtClean="0"/>
              <a:t>Najpomembnejše podatke o izdelku razberemo iz </a:t>
            </a:r>
            <a:r>
              <a:rPr lang="sl-SI" sz="3200" b="1" dirty="0" smtClean="0">
                <a:solidFill>
                  <a:srgbClr val="FF0000"/>
                </a:solidFill>
              </a:rPr>
              <a:t>obesnega lističa. </a:t>
            </a:r>
          </a:p>
          <a:p>
            <a:pPr marL="0" indent="0">
              <a:buNone/>
            </a:pPr>
            <a:r>
              <a:rPr lang="sl-SI" sz="3200" b="1" u="sng" dirty="0" smtClean="0">
                <a:solidFill>
                  <a:srgbClr val="008000"/>
                </a:solidFill>
              </a:rPr>
              <a:t>Na njem je zapisano:</a:t>
            </a:r>
          </a:p>
          <a:p>
            <a:r>
              <a:rPr lang="sl-SI" sz="3200" b="1" dirty="0" smtClean="0"/>
              <a:t>ime izdelka in izdelovalca,</a:t>
            </a:r>
          </a:p>
          <a:p>
            <a:r>
              <a:rPr lang="sl-SI" sz="3200" b="1" dirty="0"/>
              <a:t>s</a:t>
            </a:r>
            <a:r>
              <a:rPr lang="sl-SI" sz="3200" b="1" dirty="0" smtClean="0"/>
              <a:t>urovinska sestava (natančna navedba </a:t>
            </a:r>
          </a:p>
          <a:p>
            <a:pPr marL="0" indent="0">
              <a:buNone/>
            </a:pPr>
            <a:r>
              <a:rPr lang="sl-SI" sz="3200" b="1" dirty="0"/>
              <a:t> </a:t>
            </a:r>
            <a:r>
              <a:rPr lang="sl-SI" sz="3200" b="1" dirty="0" smtClean="0"/>
              <a:t>  vrste vlaken),</a:t>
            </a:r>
          </a:p>
          <a:p>
            <a:r>
              <a:rPr lang="sl-SI" sz="3200" b="1" dirty="0"/>
              <a:t>p</a:t>
            </a:r>
            <a:r>
              <a:rPr lang="sl-SI" sz="3200" b="1" dirty="0" smtClean="0"/>
              <a:t>oglavitni podatki o vzdrževanju izdelka </a:t>
            </a:r>
          </a:p>
          <a:p>
            <a:pPr marL="0" indent="0">
              <a:buNone/>
            </a:pPr>
            <a:r>
              <a:rPr lang="sl-SI" sz="3200" b="1" dirty="0"/>
              <a:t> </a:t>
            </a:r>
            <a:r>
              <a:rPr lang="sl-SI" sz="3200" b="1" dirty="0" smtClean="0"/>
              <a:t> (ali so dovoljeni, pranje, beljenje, kemično </a:t>
            </a:r>
          </a:p>
          <a:p>
            <a:pPr marL="0" indent="0">
              <a:buNone/>
            </a:pPr>
            <a:r>
              <a:rPr lang="sl-SI" sz="3200" b="1" dirty="0"/>
              <a:t> </a:t>
            </a:r>
            <a:r>
              <a:rPr lang="sl-SI" sz="3200" b="1" dirty="0" smtClean="0"/>
              <a:t>  čiščenje, sušenje v sušilniku, likanje),</a:t>
            </a:r>
          </a:p>
          <a:p>
            <a:r>
              <a:rPr lang="sl-SI" sz="3200" b="1" dirty="0" smtClean="0"/>
              <a:t>velikost </a:t>
            </a:r>
            <a:endParaRPr lang="sl-SI" sz="32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737" y="2551317"/>
            <a:ext cx="3450073" cy="29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0575" y="6731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Oblačilo pred nakupom </a:t>
            </a:r>
            <a:r>
              <a:rPr lang="sl-SI" b="1" dirty="0">
                <a:solidFill>
                  <a:srgbClr val="FF0000"/>
                </a:solidFill>
              </a:rPr>
              <a:t>pomerimo</a:t>
            </a:r>
            <a:r>
              <a:rPr lang="sl-SI" b="1" dirty="0"/>
              <a:t>. Ob tem ga tudi dobro pregledamo, pozorni smo predvsem na šive, gumbe, zadrge in podobno.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700212"/>
            <a:ext cx="4654094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0075" y="492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Včasih oblačila nakupujemo preko različnih spletni </a:t>
            </a:r>
            <a:r>
              <a:rPr lang="sl-SI" b="1" dirty="0"/>
              <a:t>s</a:t>
            </a:r>
            <a:r>
              <a:rPr lang="sl-SI" b="1" dirty="0" smtClean="0"/>
              <a:t>trani. Pri takem nakupu si vedno ogledamo tabelo velikosti, se izmerimo in šele nato opravimo spletni nakup.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1727562"/>
            <a:ext cx="3678151" cy="30011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1212"/>
            <a:ext cx="84201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3900" y="6540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Pomembno je, da kot osveščen potrošnik veš, da morajo biti dodatno označeni:</a:t>
            </a:r>
          </a:p>
          <a:p>
            <a:pPr>
              <a:buFontTx/>
              <a:buChar char="-"/>
            </a:pPr>
            <a:r>
              <a:rPr lang="sl-SI" b="1" dirty="0"/>
              <a:t>i</a:t>
            </a:r>
            <a:r>
              <a:rPr lang="sl-SI" b="1" dirty="0" smtClean="0"/>
              <a:t>zdelki z napako,</a:t>
            </a:r>
          </a:p>
          <a:p>
            <a:pPr>
              <a:buFontTx/>
              <a:buChar char="-"/>
            </a:pPr>
            <a:r>
              <a:rPr lang="sl-SI" b="1" dirty="0"/>
              <a:t>i</a:t>
            </a:r>
            <a:r>
              <a:rPr lang="sl-SI" b="1" dirty="0" smtClean="0"/>
              <a:t>zdelki za enkratno uporabo.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4" y="2381250"/>
            <a:ext cx="485104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5 odličnih razlogov za pogostejše kupovanje rabljenih oblači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5 odličnih razlogov za pogostejše kupovanje rabljenih oblači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3" y="277595"/>
            <a:ext cx="3120375" cy="2076467"/>
          </a:xfrm>
          <a:prstGeom prst="rect">
            <a:avLst/>
          </a:prstGeom>
        </p:spPr>
      </p:pic>
      <p:sp>
        <p:nvSpPr>
          <p:cNvPr id="8" name="Zaobljeni pravokotnik 7"/>
          <p:cNvSpPr/>
          <p:nvPr/>
        </p:nvSpPr>
        <p:spPr>
          <a:xfrm>
            <a:off x="521963" y="2097726"/>
            <a:ext cx="2892425" cy="17782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Rabljena oblačila so vse bolj popularna, poleg tega pa z njihovim nakupom pripomoremo k varovanju naravnih surovin in okolja.</a:t>
            </a:r>
            <a:endParaRPr lang="sl-S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765" y="271635"/>
            <a:ext cx="4467961" cy="2966373"/>
          </a:xfrm>
          <a:prstGeom prst="rect">
            <a:avLst/>
          </a:prstGeom>
        </p:spPr>
      </p:pic>
      <p:sp>
        <p:nvSpPr>
          <p:cNvPr id="10" name="Zaobljeni pravokotnik 9"/>
          <p:cNvSpPr/>
          <p:nvPr/>
        </p:nvSpPr>
        <p:spPr>
          <a:xfrm>
            <a:off x="8019643" y="312738"/>
            <a:ext cx="3058749" cy="13511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V Evropi letno zavržemo okoli 14 milijonov ton oblačil, od tega vsak Slovenec povprečno 18 kg. </a:t>
            </a:r>
            <a:endParaRPr lang="sl-S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1644424" y="4114064"/>
            <a:ext cx="7761922" cy="2533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008000"/>
                </a:solidFill>
              </a:rPr>
              <a:t>Na svetu dela okoli 120 milijonov otrok, večina v modni in živilski industriji. Otroci nabirajo bombaž, delajo v predilnicah, krojijo in šivajo. V tovarnah, kjer izdelujejo oblačila, največ otrok dela v Bangladešu. Vsi ti otroci delajo v zelo  težkih razmerah, včasih tudi stalno v stiku s strupenimi snovmi, ki jih uporabljajo za pridelavo bombaža ter plemenitenje vseh vrst tekstila.</a:t>
            </a:r>
            <a:endParaRPr lang="sl-SI" sz="2000" b="1" dirty="0">
              <a:solidFill>
                <a:srgbClr val="008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66724" y="1572304"/>
            <a:ext cx="3749992" cy="2517094"/>
          </a:xfrm>
          <a:prstGeom prst="ellipse">
            <a:avLst/>
          </a:prstGeom>
          <a:solidFill>
            <a:srgbClr val="33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Stara, še uporabna oblačila in druge tekstilne  izdelke lahko podarimo človekoljubnim organizacijam, ki jih posredujejo ljudem, ki jih potrebujejo</a:t>
            </a:r>
            <a:r>
              <a:rPr lang="sl-SI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 </a:t>
            </a:r>
            <a:endParaRPr lang="sl-SI" sz="1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26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542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IZBIRA IN NAKUP TEKSTILNIH IZDELKOV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IZBIRA IN NAKUP TEKSTILNIH IZDELKOV</dc:title>
  <dc:creator>Učitelj</dc:creator>
  <cp:lastModifiedBy>Wilinjad</cp:lastModifiedBy>
  <cp:revision>24</cp:revision>
  <dcterms:created xsi:type="dcterms:W3CDTF">2020-05-25T11:15:30Z</dcterms:created>
  <dcterms:modified xsi:type="dcterms:W3CDTF">2020-05-26T09:08:30Z</dcterms:modified>
</cp:coreProperties>
</file>