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260" r:id="rId3"/>
    <p:sldId id="257" r:id="rId4"/>
    <p:sldId id="263" r:id="rId5"/>
    <p:sldId id="258" r:id="rId6"/>
    <p:sldId id="265" r:id="rId7"/>
    <p:sldId id="264" r:id="rId8"/>
    <p:sldId id="266" r:id="rId9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006600"/>
    <a:srgbClr val="660066"/>
    <a:srgbClr val="FF6600"/>
    <a:srgbClr val="F8A968"/>
    <a:srgbClr val="FFE579"/>
    <a:srgbClr val="FF8B8B"/>
    <a:srgbClr val="CC0099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F69C3F-5F5F-4810-A5D8-7A8D66B207BC}" type="datetimeFigureOut">
              <a:rPr lang="sl-SI" smtClean="0"/>
              <a:t>28.5.2020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CC5ECF-C45E-4268-858F-4A9F617B5FF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19051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C5ECF-C45E-4268-858F-4A9F617B5FF7}" type="slidenum">
              <a:rPr lang="sl-SI" smtClean="0"/>
              <a:t>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34973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B47BC-C00B-4349-AF34-3B0CBD86DC6A}" type="datetimeFigureOut">
              <a:rPr lang="sl-SI" smtClean="0"/>
              <a:t>28.5.2020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CA71-0465-4C12-B7F8-A488C9908F0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98876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B47BC-C00B-4349-AF34-3B0CBD86DC6A}" type="datetimeFigureOut">
              <a:rPr lang="sl-SI" smtClean="0"/>
              <a:t>28.5.2020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CA71-0465-4C12-B7F8-A488C9908F0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31028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B47BC-C00B-4349-AF34-3B0CBD86DC6A}" type="datetimeFigureOut">
              <a:rPr lang="sl-SI" smtClean="0"/>
              <a:t>28.5.2020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CA71-0465-4C12-B7F8-A488C9908F0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724284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B3B47BC-C00B-4349-AF34-3B0CBD86DC6A}" type="datetimeFigureOut">
              <a:rPr lang="sl-SI" smtClean="0"/>
              <a:t>28.5.2020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CA71-0465-4C12-B7F8-A488C9908F0E}" type="slidenum">
              <a:rPr lang="sl-SI" smtClean="0"/>
              <a:t>‹#›</a:t>
            </a:fld>
            <a:endParaRPr lang="sl-S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04599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B47BC-C00B-4349-AF34-3B0CBD86DC6A}" type="datetimeFigureOut">
              <a:rPr lang="sl-SI" smtClean="0"/>
              <a:t>28.5.2020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CA71-0465-4C12-B7F8-A488C9908F0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876521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B47BC-C00B-4349-AF34-3B0CBD86DC6A}" type="datetimeFigureOut">
              <a:rPr lang="sl-SI" smtClean="0"/>
              <a:t>28.5.2020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CA71-0465-4C12-B7F8-A488C9908F0E}" type="slidenum">
              <a:rPr lang="sl-SI" smtClean="0"/>
              <a:t>‹#›</a:t>
            </a:fld>
            <a:endParaRPr lang="sl-S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14702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B47BC-C00B-4349-AF34-3B0CBD86DC6A}" type="datetimeFigureOut">
              <a:rPr lang="sl-SI" smtClean="0"/>
              <a:t>28.5.2020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CA71-0465-4C12-B7F8-A488C9908F0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535397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B47BC-C00B-4349-AF34-3B0CBD86DC6A}" type="datetimeFigureOut">
              <a:rPr lang="sl-SI" smtClean="0"/>
              <a:t>28.5.2020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CA71-0465-4C12-B7F8-A488C9908F0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562149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B47BC-C00B-4349-AF34-3B0CBD86DC6A}" type="datetimeFigureOut">
              <a:rPr lang="sl-SI" smtClean="0"/>
              <a:t>28.5.2020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CA71-0465-4C12-B7F8-A488C9908F0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471035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B47BC-C00B-4349-AF34-3B0CBD86DC6A}" type="datetimeFigureOut">
              <a:rPr lang="sl-SI" smtClean="0"/>
              <a:t>28.5.2020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CA71-0465-4C12-B7F8-A488C9908F0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896267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B47BC-C00B-4349-AF34-3B0CBD86DC6A}" type="datetimeFigureOut">
              <a:rPr lang="sl-SI" smtClean="0"/>
              <a:t>28.5.2020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CA71-0465-4C12-B7F8-A488C9908F0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93949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B47BC-C00B-4349-AF34-3B0CBD86DC6A}" type="datetimeFigureOut">
              <a:rPr lang="sl-SI" smtClean="0"/>
              <a:t>28.5.2020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CA71-0465-4C12-B7F8-A488C9908F0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308754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B47BC-C00B-4349-AF34-3B0CBD86DC6A}" type="datetimeFigureOut">
              <a:rPr lang="sl-SI" smtClean="0"/>
              <a:t>28.5.2020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CA71-0465-4C12-B7F8-A488C9908F0E}" type="slidenum">
              <a:rPr lang="sl-SI" smtClean="0"/>
              <a:t>‹#›</a:t>
            </a:fld>
            <a:endParaRPr lang="sl-S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52567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B47BC-C00B-4349-AF34-3B0CBD86DC6A}" type="datetimeFigureOut">
              <a:rPr lang="sl-SI" smtClean="0"/>
              <a:t>28.5.2020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CA71-0465-4C12-B7F8-A488C9908F0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249031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B47BC-C00B-4349-AF34-3B0CBD86DC6A}" type="datetimeFigureOut">
              <a:rPr lang="sl-SI" smtClean="0"/>
              <a:t>28.5.2020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CA71-0465-4C12-B7F8-A488C9908F0E}" type="slidenum">
              <a:rPr lang="sl-SI" smtClean="0"/>
              <a:t>‹#›</a:t>
            </a:fld>
            <a:endParaRPr lang="sl-SI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124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B47BC-C00B-4349-AF34-3B0CBD86DC6A}" type="datetimeFigureOut">
              <a:rPr lang="sl-SI" smtClean="0"/>
              <a:t>28.5.2020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CA71-0465-4C12-B7F8-A488C9908F0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88746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B47BC-C00B-4349-AF34-3B0CBD86DC6A}" type="datetimeFigureOut">
              <a:rPr lang="sl-SI" smtClean="0"/>
              <a:t>28.5.2020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CA71-0465-4C12-B7F8-A488C9908F0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26755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B47BC-C00B-4349-AF34-3B0CBD86DC6A}" type="datetimeFigureOut">
              <a:rPr lang="sl-SI" smtClean="0"/>
              <a:t>28.5.2020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CA71-0465-4C12-B7F8-A488C9908F0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63855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B47BC-C00B-4349-AF34-3B0CBD86DC6A}" type="datetimeFigureOut">
              <a:rPr lang="sl-SI" smtClean="0"/>
              <a:t>28.5.2020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CA71-0465-4C12-B7F8-A488C9908F0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37663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B47BC-C00B-4349-AF34-3B0CBD86DC6A}" type="datetimeFigureOut">
              <a:rPr lang="sl-SI" smtClean="0"/>
              <a:t>28.5.2020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CA71-0465-4C12-B7F8-A488C9908F0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68385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B47BC-C00B-4349-AF34-3B0CBD86DC6A}" type="datetimeFigureOut">
              <a:rPr lang="sl-SI" smtClean="0"/>
              <a:t>28.5.2020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CA71-0465-4C12-B7F8-A488C9908F0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73787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B47BC-C00B-4349-AF34-3B0CBD86DC6A}" type="datetimeFigureOut">
              <a:rPr lang="sl-SI" smtClean="0"/>
              <a:t>28.5.2020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CA71-0465-4C12-B7F8-A488C9908F0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94319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B47BC-C00B-4349-AF34-3B0CBD86DC6A}" type="datetimeFigureOut">
              <a:rPr lang="sl-SI" smtClean="0"/>
              <a:t>28.5.2020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7CA71-0465-4C12-B7F8-A488C9908F0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64260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B3B47BC-C00B-4349-AF34-3B0CBD86DC6A}" type="datetimeFigureOut">
              <a:rPr lang="sl-SI" smtClean="0"/>
              <a:t>28.5.2020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517CA71-0465-4C12-B7F8-A488C9908F0E}" type="slidenum">
              <a:rPr lang="sl-SI" smtClean="0"/>
              <a:t>‹#›</a:t>
            </a:fld>
            <a:endParaRPr lang="sl-SI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146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gif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763688" y="5013176"/>
            <a:ext cx="5829300" cy="1463040"/>
          </a:xfrm>
        </p:spPr>
        <p:txBody>
          <a:bodyPr>
            <a:normAutofit/>
          </a:bodyPr>
          <a:lstStyle/>
          <a:p>
            <a:pPr algn="ctr"/>
            <a:r>
              <a:rPr lang="sl-SI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SODOBNOST</a:t>
            </a:r>
            <a:br>
              <a:rPr lang="sl-SI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(MODERNA DOBA)</a:t>
            </a:r>
            <a:endParaRPr lang="sl-SI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579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179512" y="0"/>
            <a:ext cx="887401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sl-SI" sz="2000" dirty="0" smtClean="0">
              <a:solidFill>
                <a:srgbClr val="FF0000"/>
              </a:solidFill>
            </a:endParaRPr>
          </a:p>
          <a:p>
            <a:pPr lvl="0" algn="ctr"/>
            <a:r>
              <a:rPr lang="sl-SI" sz="2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 NOVEGA VEKA pokukajmo še v zadnje zgodovinsko obdobje na časovnem traku: </a:t>
            </a:r>
          </a:p>
          <a:p>
            <a:pPr lvl="0" algn="ctr"/>
            <a:endParaRPr lang="sl-SI" sz="2800" b="1" dirty="0" smtClean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lvl="0" algn="ctr"/>
            <a:r>
              <a:rPr lang="sl-SI" sz="28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SODOBNOST ali MODERNO DOBO</a:t>
            </a:r>
          </a:p>
          <a:p>
            <a:pPr lvl="0" algn="ctr"/>
            <a:endParaRPr lang="sl-SI" sz="28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lvl="0" algn="ctr"/>
            <a:endParaRPr lang="sl-SI" sz="2800" b="1" dirty="0" smtClean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lvl="0" algn="ctr"/>
            <a:endParaRPr lang="sl-SI" sz="28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lvl="0" algn="ctr"/>
            <a:endParaRPr lang="sl-SI" sz="2800" b="1" dirty="0" smtClean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lvl="0" algn="ctr"/>
            <a:endParaRPr lang="sl-SI" sz="2800" b="1" dirty="0" smtClean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lvl="0" algn="ctr"/>
            <a:endParaRPr lang="sl-SI" sz="28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lvl="0" algn="ctr"/>
            <a:endParaRPr lang="sl-SI" sz="2800" b="1" dirty="0" smtClean="0">
              <a:solidFill>
                <a:srgbClr val="00B050"/>
              </a:solidFill>
            </a:endParaRPr>
          </a:p>
          <a:p>
            <a:pPr lvl="0" algn="ctr"/>
            <a:endParaRPr lang="sl-SI" sz="2800" b="1" dirty="0">
              <a:solidFill>
                <a:srgbClr val="00B050"/>
              </a:solidFill>
            </a:endParaRPr>
          </a:p>
          <a:p>
            <a:pPr lvl="0"/>
            <a:endParaRPr lang="sl-SI" sz="1600" b="1" dirty="0" smtClean="0">
              <a:solidFill>
                <a:srgbClr val="00B050"/>
              </a:solidFill>
            </a:endParaRPr>
          </a:p>
          <a:p>
            <a:pPr lvl="0"/>
            <a:r>
              <a:rPr lang="sl-SI" sz="1400" b="1" dirty="0" smtClean="0"/>
              <a:t>   </a:t>
            </a:r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2537679"/>
            <a:ext cx="8652878" cy="1539393"/>
          </a:xfrm>
          <a:prstGeom prst="rect">
            <a:avLst/>
          </a:prstGeom>
        </p:spPr>
      </p:pic>
      <p:pic>
        <p:nvPicPr>
          <p:cNvPr id="2050" name="Picture 2" descr="Free Early Human Clip Art by Phillip Martin, Man with Club | Early ..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241" y="3720871"/>
            <a:ext cx="1032049" cy="1292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Free Wooly Mammmoth Cliparts, Download Free Clip Art, Free Clip ...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7595" y="3945442"/>
            <a:ext cx="1651601" cy="1067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Army Cartoon clipart - Soldier, Boy, Line, transparent clip art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3375" y="3662066"/>
            <a:ext cx="764062" cy="1423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Pin by Elena P on Edad Media | Castle clipart, Clip art, Castle ...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1490" y="3847058"/>
            <a:ext cx="1186889" cy="1166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Things to Look Out for While Buying an Antique Car - Automotive ...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8146" y="3905771"/>
            <a:ext cx="741042" cy="459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Old train clipart » Clipart Station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3467" y="4389819"/>
            <a:ext cx="990110" cy="623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space shuttle clip art is | Clipart Panda - Free Clipart Images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2455" y="1943323"/>
            <a:ext cx="509935" cy="1197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214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323528" y="620688"/>
            <a:ext cx="8496944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l-SI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SODOBNOST se je pričela konec prve svetovne vojne </a:t>
            </a:r>
            <a:r>
              <a:rPr lang="sl-SI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leta 1918. </a:t>
            </a:r>
          </a:p>
          <a:p>
            <a:pPr lvl="0"/>
            <a:r>
              <a:rPr lang="sl-SI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je obdobje, 20. in 21. stoletja.</a:t>
            </a:r>
          </a:p>
          <a:p>
            <a:pPr lvl="0"/>
            <a:r>
              <a:rPr lang="sl-SI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sl-SI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 sorazmerno kratkem obdobju so se razmere na svetu zelo hitro spreminjale. </a:t>
            </a:r>
          </a:p>
          <a:p>
            <a:pPr lvl="0"/>
            <a:r>
              <a:rPr lang="sl-SI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 drugim je v Evropi nastalo </a:t>
            </a:r>
            <a:r>
              <a:rPr lang="sl-SI" sz="28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več novih držav</a:t>
            </a:r>
            <a:r>
              <a:rPr lang="sl-SI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leta 1991 tudi samostojna Slovenija</a:t>
            </a:r>
            <a:r>
              <a:rPr lang="sl-SI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/>
            <a:endParaRPr lang="sl-SI" sz="2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sl-SI" sz="28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Znanstveni napredek je pripeljal do neverjetnih iznajdb. Žal vse niso v prid človeštva, na primer, atomsko in kemično orožje. </a:t>
            </a:r>
            <a:endParaRPr lang="sl-SI" sz="2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sl-SI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sl-SI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190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143626" y="116632"/>
            <a:ext cx="8784976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sl-SI" sz="2000" b="1" dirty="0">
              <a:solidFill>
                <a:srgbClr val="FFC000"/>
              </a:solidFill>
            </a:endParaRPr>
          </a:p>
          <a:p>
            <a:pPr lvl="0"/>
            <a:r>
              <a:rPr lang="sl-SI" sz="28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Zelo je napredovala medicina (nove aparature, </a:t>
            </a:r>
            <a:r>
              <a:rPr lang="sl-SI" sz="28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zdravila, cepiva, presaditve ledvic, jeter, srca ...). Boljše zdravljenje različnih bolezni omogoča daljše življenje.</a:t>
            </a:r>
          </a:p>
          <a:p>
            <a:pPr lvl="0"/>
            <a:endParaRPr lang="sl-SI" sz="2800" b="1" dirty="0">
              <a:solidFill>
                <a:srgbClr val="9BBB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sl-SI" sz="2800" b="1" dirty="0">
              <a:solidFill>
                <a:srgbClr val="9BBB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sl-SI" sz="2800" b="1" dirty="0">
                <a:solidFill>
                  <a:srgbClr val="F79646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Televizija, računalniki, prenosni </a:t>
            </a:r>
            <a:r>
              <a:rPr lang="sl-SI" sz="2800" b="1" dirty="0" smtClean="0">
                <a:solidFill>
                  <a:srgbClr val="F79646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telefoni, internet </a:t>
            </a:r>
            <a:r>
              <a:rPr lang="sl-SI" sz="2800" b="1" dirty="0">
                <a:solidFill>
                  <a:srgbClr val="F79646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podobne iznajdbe nam omogočajo hitre povezave s svetom. </a:t>
            </a:r>
            <a:endParaRPr lang="sl-SI" sz="2800" b="1" dirty="0" smtClean="0">
              <a:solidFill>
                <a:srgbClr val="F79646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sl-SI" sz="2800" b="1" dirty="0">
              <a:solidFill>
                <a:srgbClr val="F79646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sz="2800" b="1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Večinoma nam NAJDBE IN IZUMI lajšajo življenje. Danes lahko na primer z letali hitro premagujemo velike razdalje. Človeku je uspelo priti celo na Luno. </a:t>
            </a:r>
          </a:p>
          <a:p>
            <a:pPr lvl="0"/>
            <a:endParaRPr lang="sl-SI" sz="2000" b="1" dirty="0">
              <a:solidFill>
                <a:srgbClr val="F79646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sl-SI" sz="2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sl-SI" sz="2000" b="1" dirty="0">
              <a:solidFill>
                <a:srgbClr val="CC3399"/>
              </a:solidFill>
            </a:endParaRPr>
          </a:p>
          <a:p>
            <a:pPr lvl="0"/>
            <a:endParaRPr lang="sl-SI" sz="20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471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323528" y="476672"/>
            <a:ext cx="849694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l-SI" sz="2800" b="1" dirty="0" smtClean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 drugi strani pa je hiter napredek na vseh področjih življenja povzročil, da naše okolje postaja čedalje bolj onesnaženo. V iskanje okolju prijaznejše industrije je bilo vloženega veliko napora, a za nekatera območja je že prepozno.</a:t>
            </a:r>
          </a:p>
          <a:p>
            <a:pPr lvl="0"/>
            <a:endParaRPr lang="sl-SI" sz="2800" b="1" dirty="0" smtClean="0">
              <a:solidFill>
                <a:srgbClr val="CC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sl-SI" sz="2800" b="1" dirty="0" smtClean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Pojavljati so se začele velike razlike med državami, med tistimi, ki so gospodarsko razvite in tistimi, kjer ljudje še vedno živijo zelo skromno (države v razvoju).</a:t>
            </a:r>
            <a:endParaRPr lang="sl-SI" sz="2800" b="1" dirty="0">
              <a:solidFill>
                <a:srgbClr val="66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796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143508" y="287372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l-SI" b="1" u="sng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Prepiši miselni vzorec</a:t>
            </a:r>
            <a:endParaRPr lang="sl-SI" b="1" dirty="0">
              <a:solidFill>
                <a:srgbClr val="006600"/>
              </a:solidFill>
            </a:endParaRPr>
          </a:p>
        </p:txBody>
      </p:sp>
      <p:sp>
        <p:nvSpPr>
          <p:cNvPr id="3" name="Zaobljeni pravokotnik 2"/>
          <p:cNvSpPr/>
          <p:nvPr/>
        </p:nvSpPr>
        <p:spPr>
          <a:xfrm>
            <a:off x="3073415" y="2535976"/>
            <a:ext cx="2592288" cy="720080"/>
          </a:xfrm>
          <a:prstGeom prst="roundRect">
            <a:avLst/>
          </a:prstGeom>
          <a:solidFill>
            <a:srgbClr val="FF8B8B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SODOBNOST </a:t>
            </a:r>
          </a:p>
          <a:p>
            <a:pPr algn="ctr"/>
            <a:r>
              <a:rPr lang="sl-SI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(MODERNA DOBA)</a:t>
            </a:r>
            <a:endParaRPr lang="sl-SI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aobljeni pravokotnik 8"/>
          <p:cNvSpPr/>
          <p:nvPr/>
        </p:nvSpPr>
        <p:spPr>
          <a:xfrm>
            <a:off x="343109" y="1628800"/>
            <a:ext cx="2592288" cy="887253"/>
          </a:xfrm>
          <a:prstGeom prst="roundRect">
            <a:avLst/>
          </a:prstGeom>
          <a:solidFill>
            <a:srgbClr val="FFE579"/>
          </a:solidFill>
          <a:ln w="38100">
            <a:solidFill>
              <a:srgbClr val="F8A968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dirty="0" smtClean="0">
                <a:solidFill>
                  <a:schemeClr val="tx1"/>
                </a:solidFill>
              </a:rPr>
              <a:t>- </a:t>
            </a:r>
            <a:r>
              <a:rPr lang="sl-SI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Težave s čedalje večjo  </a:t>
            </a:r>
          </a:p>
          <a:p>
            <a:r>
              <a:rPr lang="sl-SI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onesnaženostjo okolja </a:t>
            </a:r>
            <a:endParaRPr lang="sl-SI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Zaobljeni pravokotnik 9"/>
          <p:cNvSpPr/>
          <p:nvPr/>
        </p:nvSpPr>
        <p:spPr>
          <a:xfrm>
            <a:off x="338327" y="4035411"/>
            <a:ext cx="2592288" cy="1368152"/>
          </a:xfrm>
          <a:prstGeom prst="roundRect">
            <a:avLst/>
          </a:prstGeom>
          <a:solidFill>
            <a:srgbClr val="FFE579"/>
          </a:solidFill>
          <a:ln w="38100">
            <a:solidFill>
              <a:srgbClr val="F8A968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sl-SI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sl-SI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ogastvo/revščina</a:t>
            </a:r>
          </a:p>
          <a:p>
            <a:pPr marL="285750" indent="-285750">
              <a:buFontTx/>
              <a:buChar char="-"/>
            </a:pPr>
            <a:r>
              <a:rPr lang="sl-SI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sl-SI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ospodarsko razvite države/države v razvoju </a:t>
            </a:r>
            <a:endParaRPr lang="sl-SI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Zaobljeni pravokotnik 10"/>
          <p:cNvSpPr/>
          <p:nvPr/>
        </p:nvSpPr>
        <p:spPr>
          <a:xfrm>
            <a:off x="3671900" y="4480470"/>
            <a:ext cx="1944216" cy="923093"/>
          </a:xfrm>
          <a:prstGeom prst="roundRect">
            <a:avLst/>
          </a:prstGeom>
          <a:solidFill>
            <a:srgbClr val="FFE579"/>
          </a:solidFill>
          <a:ln w="38100">
            <a:solidFill>
              <a:srgbClr val="F8A968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dirty="0" smtClean="0">
                <a:solidFill>
                  <a:schemeClr val="tx1"/>
                </a:solidFill>
              </a:rPr>
              <a:t>- </a:t>
            </a:r>
            <a:r>
              <a:rPr lang="sl-SI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sl-SI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 leta 1918 do </a:t>
            </a:r>
          </a:p>
          <a:p>
            <a:r>
              <a:rPr lang="sl-SI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danes … </a:t>
            </a:r>
            <a:endParaRPr lang="sl-SI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Zaobljeni pravokotnik 11"/>
          <p:cNvSpPr/>
          <p:nvPr/>
        </p:nvSpPr>
        <p:spPr>
          <a:xfrm>
            <a:off x="5883337" y="2636912"/>
            <a:ext cx="3082761" cy="3528392"/>
          </a:xfrm>
          <a:prstGeom prst="roundRect">
            <a:avLst/>
          </a:prstGeom>
          <a:solidFill>
            <a:srgbClr val="FFE579"/>
          </a:solidFill>
          <a:ln w="38100">
            <a:solidFill>
              <a:srgbClr val="F8A968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sl-SI" b="1" dirty="0" smtClean="0"/>
          </a:p>
          <a:p>
            <a:r>
              <a:rPr lang="sl-SI" b="1" dirty="0" smtClean="0">
                <a:solidFill>
                  <a:schemeClr val="tx1"/>
                </a:solidFill>
              </a:rPr>
              <a:t>- </a:t>
            </a:r>
            <a:r>
              <a:rPr lang="sl-SI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sl-SI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astanek NOVIH DRŽAV</a:t>
            </a:r>
          </a:p>
          <a:p>
            <a:r>
              <a:rPr lang="sl-SI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MEDICINA: laser,  </a:t>
            </a:r>
          </a:p>
          <a:p>
            <a:r>
              <a:rPr lang="sl-SI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zdravila, presaditve  </a:t>
            </a:r>
          </a:p>
          <a:p>
            <a:r>
              <a:rPr lang="sl-SI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organov …</a:t>
            </a:r>
          </a:p>
          <a:p>
            <a:r>
              <a:rPr lang="sl-SI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GOSPODARSTVO:  </a:t>
            </a:r>
          </a:p>
          <a:p>
            <a:r>
              <a:rPr lang="sl-SI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robotika, računalništvo, </a:t>
            </a:r>
          </a:p>
          <a:p>
            <a:r>
              <a:rPr lang="sl-SI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internet, dvigala, </a:t>
            </a:r>
          </a:p>
          <a:p>
            <a:r>
              <a:rPr lang="sl-SI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alarmi…</a:t>
            </a:r>
          </a:p>
          <a:p>
            <a:r>
              <a:rPr lang="sl-SI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PROMET: magnetni vlak, </a:t>
            </a:r>
          </a:p>
          <a:p>
            <a:r>
              <a:rPr lang="sl-SI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sodobna letala, rakete, </a:t>
            </a:r>
          </a:p>
          <a:p>
            <a:r>
              <a:rPr lang="sl-SI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avto na plin …</a:t>
            </a:r>
          </a:p>
          <a:p>
            <a:r>
              <a:rPr lang="sl-SI" dirty="0" smtClean="0">
                <a:solidFill>
                  <a:schemeClr val="tx1"/>
                </a:solidFill>
              </a:rPr>
              <a:t>- </a:t>
            </a:r>
            <a:r>
              <a:rPr lang="sl-SI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sl-SI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aziskovanje vesolja</a:t>
            </a:r>
          </a:p>
        </p:txBody>
      </p:sp>
      <p:sp>
        <p:nvSpPr>
          <p:cNvPr id="13" name="Pravokotnik 12"/>
          <p:cNvSpPr/>
          <p:nvPr/>
        </p:nvSpPr>
        <p:spPr>
          <a:xfrm>
            <a:off x="651396" y="1322772"/>
            <a:ext cx="1584176" cy="43204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b="1" dirty="0" smtClean="0">
                <a:cs typeface="Arial" panose="020B0604020202020204" pitchFamily="34" charset="0"/>
              </a:rPr>
              <a:t>OKOLJE</a:t>
            </a:r>
            <a:endParaRPr lang="sl-SI" b="1" dirty="0">
              <a:cs typeface="Arial" panose="020B0604020202020204" pitchFamily="34" charset="0"/>
            </a:endParaRPr>
          </a:p>
        </p:txBody>
      </p:sp>
      <p:sp>
        <p:nvSpPr>
          <p:cNvPr id="14" name="Pravokotnik 13"/>
          <p:cNvSpPr/>
          <p:nvPr/>
        </p:nvSpPr>
        <p:spPr>
          <a:xfrm>
            <a:off x="1179385" y="3470290"/>
            <a:ext cx="1584176" cy="62867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b="1" dirty="0" smtClean="0"/>
              <a:t>RAZLIKE MED DRŽAVAMI</a:t>
            </a:r>
            <a:endParaRPr lang="sl-SI" b="1" dirty="0"/>
          </a:p>
        </p:txBody>
      </p:sp>
      <p:sp>
        <p:nvSpPr>
          <p:cNvPr id="15" name="Pravokotnik 14"/>
          <p:cNvSpPr/>
          <p:nvPr/>
        </p:nvSpPr>
        <p:spPr>
          <a:xfrm>
            <a:off x="3851920" y="4155557"/>
            <a:ext cx="1584176" cy="43204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b="1" dirty="0" smtClean="0"/>
              <a:t>KDAJ?</a:t>
            </a:r>
            <a:endParaRPr lang="sl-SI" b="1" dirty="0"/>
          </a:p>
        </p:txBody>
      </p:sp>
      <p:sp>
        <p:nvSpPr>
          <p:cNvPr id="16" name="Pravokotnik 15"/>
          <p:cNvSpPr/>
          <p:nvPr/>
        </p:nvSpPr>
        <p:spPr>
          <a:xfrm>
            <a:off x="7164288" y="2420888"/>
            <a:ext cx="1584176" cy="43204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b="1" dirty="0" smtClean="0"/>
              <a:t>NAPREDEK</a:t>
            </a:r>
            <a:endParaRPr lang="sl-SI" b="1" dirty="0"/>
          </a:p>
        </p:txBody>
      </p:sp>
      <p:sp>
        <p:nvSpPr>
          <p:cNvPr id="17" name="Zaobljeni pravokotnik 16"/>
          <p:cNvSpPr/>
          <p:nvPr/>
        </p:nvSpPr>
        <p:spPr>
          <a:xfrm>
            <a:off x="4352079" y="998082"/>
            <a:ext cx="2888114" cy="923093"/>
          </a:xfrm>
          <a:prstGeom prst="roundRect">
            <a:avLst/>
          </a:prstGeom>
          <a:solidFill>
            <a:srgbClr val="FFE579"/>
          </a:solidFill>
          <a:ln w="38100">
            <a:solidFill>
              <a:srgbClr val="F8A968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dirty="0" smtClean="0">
                <a:solidFill>
                  <a:schemeClr val="tx1"/>
                </a:solidFill>
              </a:rPr>
              <a:t>- </a:t>
            </a:r>
            <a:r>
              <a:rPr lang="sl-SI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še več novoti: pametni </a:t>
            </a:r>
          </a:p>
          <a:p>
            <a:r>
              <a:rPr lang="sl-SI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telefoni, sodobne hiše, </a:t>
            </a:r>
          </a:p>
          <a:p>
            <a:r>
              <a:rPr lang="sl-SI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avto na elektriko … </a:t>
            </a:r>
            <a:endParaRPr lang="sl-SI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Pravokotnik 17"/>
          <p:cNvSpPr/>
          <p:nvPr/>
        </p:nvSpPr>
        <p:spPr>
          <a:xfrm>
            <a:off x="5840542" y="678597"/>
            <a:ext cx="1584176" cy="43204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b="1" dirty="0" smtClean="0"/>
              <a:t>DANES</a:t>
            </a:r>
            <a:endParaRPr lang="sl-SI" b="1" dirty="0"/>
          </a:p>
        </p:txBody>
      </p:sp>
      <p:cxnSp>
        <p:nvCxnSpPr>
          <p:cNvPr id="20" name="Raven puščični povezovalnik 19"/>
          <p:cNvCxnSpPr/>
          <p:nvPr/>
        </p:nvCxnSpPr>
        <p:spPr>
          <a:xfrm flipH="1" flipV="1">
            <a:off x="2930615" y="1921175"/>
            <a:ext cx="741285" cy="594878"/>
          </a:xfrm>
          <a:prstGeom prst="straightConnector1">
            <a:avLst/>
          </a:prstGeom>
          <a:ln w="38100">
            <a:solidFill>
              <a:srgbClr val="FF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aven puščični povezovalnik 21"/>
          <p:cNvCxnSpPr/>
          <p:nvPr/>
        </p:nvCxnSpPr>
        <p:spPr>
          <a:xfrm flipV="1">
            <a:off x="4788024" y="1921175"/>
            <a:ext cx="0" cy="594878"/>
          </a:xfrm>
          <a:prstGeom prst="straightConnector1">
            <a:avLst/>
          </a:prstGeom>
          <a:ln w="38100">
            <a:solidFill>
              <a:srgbClr val="FF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aven puščični povezovalnik 23"/>
          <p:cNvCxnSpPr>
            <a:stCxn id="3" idx="2"/>
          </p:cNvCxnSpPr>
          <p:nvPr/>
        </p:nvCxnSpPr>
        <p:spPr>
          <a:xfrm>
            <a:off x="4369559" y="3256056"/>
            <a:ext cx="0" cy="899501"/>
          </a:xfrm>
          <a:prstGeom prst="straightConnector1">
            <a:avLst/>
          </a:prstGeom>
          <a:ln w="38100">
            <a:solidFill>
              <a:srgbClr val="FF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aven puščični povezovalnik 25"/>
          <p:cNvCxnSpPr/>
          <p:nvPr/>
        </p:nvCxnSpPr>
        <p:spPr>
          <a:xfrm flipH="1">
            <a:off x="2843808" y="3256056"/>
            <a:ext cx="576064" cy="779355"/>
          </a:xfrm>
          <a:prstGeom prst="straightConnector1">
            <a:avLst/>
          </a:prstGeom>
          <a:ln w="38100">
            <a:solidFill>
              <a:srgbClr val="FF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aven puščični povezovalnik 27"/>
          <p:cNvCxnSpPr/>
          <p:nvPr/>
        </p:nvCxnSpPr>
        <p:spPr>
          <a:xfrm>
            <a:off x="5665703" y="2738582"/>
            <a:ext cx="461260" cy="0"/>
          </a:xfrm>
          <a:prstGeom prst="straightConnector1">
            <a:avLst/>
          </a:prstGeom>
          <a:ln w="38100">
            <a:solidFill>
              <a:srgbClr val="FF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Dog Holding a Pencil Clip Art - Dog Holding a Pencil Image (With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0564" y="273934"/>
            <a:ext cx="1039809" cy="868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8638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539552" y="1268760"/>
            <a:ext cx="791697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8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Reši naloge v DZ str. 107, 108 in 109/b naloga</a:t>
            </a:r>
          </a:p>
          <a:p>
            <a:endParaRPr lang="sl-SI" sz="2800" b="1" dirty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sz="2800" b="1" dirty="0" smtClean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Six Workbooks That Work | Homeschooling 9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514" y="2924944"/>
            <a:ext cx="3819525" cy="2847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omework stock vector. Illustration of practice, preschool - 1064959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4505" y="2917304"/>
            <a:ext cx="3617498" cy="2619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606775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</TotalTime>
  <Words>358</Words>
  <Application>Microsoft Office PowerPoint</Application>
  <PresentationFormat>On-screen Show (4:3)</PresentationFormat>
  <Paragraphs>67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Officeova tema</vt:lpstr>
      <vt:lpstr>Integral</vt:lpstr>
      <vt:lpstr>SODOBNOST (MODERNA DOBA)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Branka</dc:creator>
  <cp:lastModifiedBy>Wilinjad</cp:lastModifiedBy>
  <cp:revision>22</cp:revision>
  <dcterms:created xsi:type="dcterms:W3CDTF">2020-04-07T15:05:05Z</dcterms:created>
  <dcterms:modified xsi:type="dcterms:W3CDTF">2020-05-28T11:09:11Z</dcterms:modified>
</cp:coreProperties>
</file>