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1" r:id="rId5"/>
    <p:sldId id="262" r:id="rId6"/>
    <p:sldId id="267" r:id="rId7"/>
    <p:sldId id="259" r:id="rId8"/>
    <p:sldId id="268" r:id="rId9"/>
    <p:sldId id="265" r:id="rId10"/>
    <p:sldId id="260" r:id="rId11"/>
    <p:sldId id="257" r:id="rId1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1BE91316-C188-425E-A61E-15813725B76B}" type="datetimeFigureOut">
              <a:rPr lang="sl-SI" smtClean="0"/>
              <a:t>18.3.2020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58836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BE91316-C188-425E-A61E-15813725B76B}" type="datetimeFigureOut">
              <a:rPr lang="sl-SI" smtClean="0"/>
              <a:t>18.3.2020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77475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BE91316-C188-425E-A61E-15813725B76B}" type="datetimeFigureOut">
              <a:rPr lang="sl-SI" smtClean="0"/>
              <a:t>18.3.2020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14962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1BE91316-C188-425E-A61E-15813725B76B}" type="datetimeFigureOut">
              <a:rPr lang="sl-SI" smtClean="0"/>
              <a:t>18.3.2020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04110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1BE91316-C188-425E-A61E-15813725B76B}" type="datetimeFigureOut">
              <a:rPr lang="sl-SI" smtClean="0"/>
              <a:t>18.3.2020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34255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1BE91316-C188-425E-A61E-15813725B76B}" type="datetimeFigureOut">
              <a:rPr lang="sl-SI" smtClean="0"/>
              <a:t>18.3.2020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98537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1BE91316-C188-425E-A61E-15813725B76B}" type="datetimeFigureOut">
              <a:rPr lang="sl-SI" smtClean="0"/>
              <a:t>18.3.2020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42192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1BE91316-C188-425E-A61E-15813725B76B}" type="datetimeFigureOut">
              <a:rPr lang="sl-SI" smtClean="0"/>
              <a:t>18.3.2020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4484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1BE91316-C188-425E-A61E-15813725B76B}" type="datetimeFigureOut">
              <a:rPr lang="sl-SI" smtClean="0"/>
              <a:t>18.3.2020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60246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1BE91316-C188-425E-A61E-15813725B76B}" type="datetimeFigureOut">
              <a:rPr lang="sl-SI" smtClean="0"/>
              <a:t>18.3.2020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29450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1BE91316-C188-425E-A61E-15813725B76B}" type="datetimeFigureOut">
              <a:rPr lang="sl-SI" smtClean="0"/>
              <a:t>18.3.2020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6592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91316-C188-425E-A61E-15813725B76B}" type="datetimeFigureOut">
              <a:rPr lang="sl-SI" smtClean="0"/>
              <a:t>18.3.2020</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01505-B400-48A6-B5E6-255C358992DA}" type="slidenum">
              <a:rPr lang="sl-SI" smtClean="0"/>
              <a:t>‹#›</a:t>
            </a:fld>
            <a:endParaRPr lang="sl-SI"/>
          </a:p>
        </p:txBody>
      </p:sp>
    </p:spTree>
    <p:extLst>
      <p:ext uri="{BB962C8B-B14F-4D97-AF65-F5344CB8AC3E}">
        <p14:creationId xmlns:p14="http://schemas.microsoft.com/office/powerpoint/2010/main" val="63590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pcA8D6Z1ok" TargetMode="External"/><Relationship Id="rId2" Type="http://schemas.openxmlformats.org/officeDocument/2006/relationships/hyperlink" Target="https://www.youtube.com/watch?v=mBMcfpHcvG8" TargetMode="External"/><Relationship Id="rId1" Type="http://schemas.openxmlformats.org/officeDocument/2006/relationships/slideLayout" Target="../slideLayouts/slideLayout2.xml"/><Relationship Id="rId4" Type="http://schemas.openxmlformats.org/officeDocument/2006/relationships/hyperlink" Target="https://www.youtube.com/watch?v=MtIRGIv_zo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764704"/>
            <a:ext cx="7772400" cy="1470025"/>
          </a:xfrm>
        </p:spPr>
        <p:txBody>
          <a:bodyPr/>
          <a:lstStyle/>
          <a:p>
            <a:r>
              <a:rPr lang="sl-SI" b="1" dirty="0" smtClean="0">
                <a:solidFill>
                  <a:srgbClr val="FF0000"/>
                </a:solidFill>
              </a:rPr>
              <a:t>ODPRAVA ZELENEGA ZMAJA</a:t>
            </a:r>
            <a:br>
              <a:rPr lang="sl-SI" b="1" dirty="0" smtClean="0">
                <a:solidFill>
                  <a:srgbClr val="FF0000"/>
                </a:solidFill>
              </a:rPr>
            </a:br>
            <a:r>
              <a:rPr lang="sl-SI" b="1" dirty="0" smtClean="0">
                <a:solidFill>
                  <a:srgbClr val="FF0000"/>
                </a:solidFill>
              </a:rPr>
              <a:t>Slavko Pregl</a:t>
            </a:r>
            <a:endParaRPr lang="sl-SI" b="1" dirty="0">
              <a:solidFill>
                <a:srgbClr val="FF0000"/>
              </a:solidFill>
            </a:endParaRPr>
          </a:p>
        </p:txBody>
      </p:sp>
      <p:sp>
        <p:nvSpPr>
          <p:cNvPr id="4" name="AutoShape 4" descr="Rezultat iskanja slik za ODPRAVA ZELENEGA ZMAJ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5" name="AutoShape 6" descr="Rezultat iskanja slik za ODPRAVA ZELENEGA ZMAJ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6" name="AutoShape 8" descr="Rezultat iskanja slik za ODPRAVA ZELENEGA ZMAJ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852936"/>
            <a:ext cx="4627915" cy="26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34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764704"/>
            <a:ext cx="8633800" cy="5361459"/>
          </a:xfrm>
        </p:spPr>
        <p:txBody>
          <a:bodyPr>
            <a:normAutofit/>
          </a:bodyPr>
          <a:lstStyle/>
          <a:p>
            <a:pPr marL="0" indent="0">
              <a:buNone/>
            </a:pPr>
            <a:r>
              <a:rPr lang="sl-SI" b="1" dirty="0" smtClean="0">
                <a:solidFill>
                  <a:srgbClr val="FF0000"/>
                </a:solidFill>
              </a:rPr>
              <a:t>Dogajalni prostor: </a:t>
            </a:r>
          </a:p>
          <a:p>
            <a:pPr marL="0" indent="0">
              <a:buNone/>
            </a:pPr>
            <a:r>
              <a:rPr lang="sl-SI" b="1" dirty="0"/>
              <a:t>Zgodba se najprej odvija v </a:t>
            </a:r>
            <a:r>
              <a:rPr lang="sl-SI" b="1" dirty="0" smtClean="0"/>
              <a:t>Novi Gorici, </a:t>
            </a:r>
            <a:r>
              <a:rPr lang="sl-SI" b="1" dirty="0"/>
              <a:t>nato pa glavne osebe spremljamo na poti do </a:t>
            </a:r>
            <a:r>
              <a:rPr lang="sl-SI" b="1" dirty="0" smtClean="0"/>
              <a:t>Dubrovnika (Hrvaška</a:t>
            </a:r>
            <a:r>
              <a:rPr lang="sl-SI" b="1" dirty="0"/>
              <a:t>) in vse do </a:t>
            </a:r>
            <a:r>
              <a:rPr lang="sl-SI" b="1" dirty="0" smtClean="0"/>
              <a:t>Ohrida (Makedonija</a:t>
            </a:r>
            <a:r>
              <a:rPr lang="sl-SI" b="1" dirty="0"/>
              <a:t>). Kasneje pa se dogajalni prostor prestavi v planine in </a:t>
            </a:r>
            <a:r>
              <a:rPr lang="sl-SI" b="1" dirty="0" smtClean="0"/>
              <a:t>na</a:t>
            </a:r>
            <a:r>
              <a:rPr lang="sl-SI" b="1" dirty="0"/>
              <a:t> </a:t>
            </a:r>
            <a:r>
              <a:rPr lang="sl-SI" b="1" dirty="0" smtClean="0"/>
              <a:t>Bled.</a:t>
            </a:r>
          </a:p>
          <a:p>
            <a:pPr marL="0" indent="0">
              <a:buNone/>
            </a:pPr>
            <a:r>
              <a:rPr lang="sl-SI" b="1" dirty="0" smtClean="0">
                <a:solidFill>
                  <a:srgbClr val="FF0000"/>
                </a:solidFill>
              </a:rPr>
              <a:t>Dogajalni čas:</a:t>
            </a:r>
          </a:p>
          <a:p>
            <a:pPr marL="0" indent="0">
              <a:buNone/>
            </a:pPr>
            <a:r>
              <a:rPr lang="sl-SI" b="1" dirty="0" smtClean="0"/>
              <a:t>Dogajanje se prične </a:t>
            </a:r>
            <a:r>
              <a:rPr lang="sl-SI" b="1" dirty="0"/>
              <a:t>ob zaključku šolskega leta in traja čez poletne počitnice.</a:t>
            </a:r>
            <a:endParaRPr lang="sl-SI" b="1" dirty="0" smtClean="0">
              <a:solidFill>
                <a:schemeClr val="tx2"/>
              </a:solidFill>
            </a:endParaRPr>
          </a:p>
          <a:p>
            <a:pPr marL="0" indent="0">
              <a:buNone/>
            </a:pPr>
            <a:endParaRPr lang="sl-SI" b="1" dirty="0"/>
          </a:p>
        </p:txBody>
      </p:sp>
      <p:pic>
        <p:nvPicPr>
          <p:cNvPr id="3076" name="Picture 4" descr="Rezultat iskanja slik za pencil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440" y="0"/>
            <a:ext cx="558560" cy="879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229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b="1" dirty="0" smtClean="0">
                <a:solidFill>
                  <a:srgbClr val="FF0000"/>
                </a:solidFill>
              </a:rPr>
              <a:t>Nadaljevanka, nanizanka</a:t>
            </a:r>
            <a:endParaRPr lang="sl-SI" sz="3600" b="1" dirty="0">
              <a:solidFill>
                <a:srgbClr val="FF0000"/>
              </a:solidFill>
            </a:endParaRPr>
          </a:p>
        </p:txBody>
      </p:sp>
      <p:sp>
        <p:nvSpPr>
          <p:cNvPr id="3" name="Ograda vsebine 2"/>
          <p:cNvSpPr>
            <a:spLocks noGrp="1"/>
          </p:cNvSpPr>
          <p:nvPr>
            <p:ph idx="1"/>
          </p:nvPr>
        </p:nvSpPr>
        <p:spPr/>
        <p:txBody>
          <a:bodyPr>
            <a:normAutofit/>
          </a:bodyPr>
          <a:lstStyle/>
          <a:p>
            <a:pPr marL="0" indent="0">
              <a:buNone/>
            </a:pPr>
            <a:r>
              <a:rPr lang="sl-SI" b="1" dirty="0">
                <a:solidFill>
                  <a:srgbClr val="FF0000"/>
                </a:solidFill>
              </a:rPr>
              <a:t>Nadaljevanka</a:t>
            </a:r>
            <a:r>
              <a:rPr lang="sl-SI" dirty="0"/>
              <a:t> </a:t>
            </a:r>
            <a:r>
              <a:rPr lang="sl-SI" b="1" dirty="0"/>
              <a:t>pomeni, da se vsi deli vrtijo okoli ene zgodbe, en del se z drugim dopolnjuje in </a:t>
            </a:r>
            <a:r>
              <a:rPr lang="sl-SI" b="1" dirty="0" smtClean="0"/>
              <a:t>nadgrajuje. Zgodba </a:t>
            </a:r>
            <a:r>
              <a:rPr lang="sl-SI" b="1" dirty="0"/>
              <a:t>se razvija in odvija skozi vse dele </a:t>
            </a:r>
            <a:r>
              <a:rPr lang="sl-SI" b="1" dirty="0" smtClean="0"/>
              <a:t>nadaljevanke.</a:t>
            </a:r>
            <a:r>
              <a:rPr lang="sl-SI" b="1" dirty="0"/>
              <a:t/>
            </a:r>
            <a:br>
              <a:rPr lang="sl-SI" b="1" dirty="0"/>
            </a:br>
            <a:r>
              <a:rPr lang="sl-SI" dirty="0"/>
              <a:t/>
            </a:r>
            <a:br>
              <a:rPr lang="sl-SI" dirty="0"/>
            </a:br>
            <a:r>
              <a:rPr lang="sl-SI" b="1" dirty="0" smtClean="0">
                <a:solidFill>
                  <a:srgbClr val="FF0000"/>
                </a:solidFill>
              </a:rPr>
              <a:t>Nanizanka </a:t>
            </a:r>
            <a:r>
              <a:rPr lang="sl-SI" b="1" dirty="0" smtClean="0"/>
              <a:t>je sestavljena iz samostojnih, samo okvirno, snovno povezanih zgodb. V vseh delih najpogosteje nastopajo isti igralci.</a:t>
            </a:r>
            <a:endParaRPr lang="sl-SI" b="1" dirty="0"/>
          </a:p>
        </p:txBody>
      </p:sp>
      <p:pic>
        <p:nvPicPr>
          <p:cNvPr id="4098" name="Picture 2" descr="Rezultat iskanja slik za pencil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88640"/>
            <a:ext cx="952500" cy="150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965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l"/>
            <a:r>
              <a:rPr lang="sl-SI" sz="2400" b="1" dirty="0" smtClean="0">
                <a:latin typeface="Arial" panose="020B0604020202020204" pitchFamily="34" charset="0"/>
                <a:cs typeface="Arial" panose="020B0604020202020204" pitchFamily="34" charset="0"/>
              </a:rPr>
              <a:t>Opiši avtomobil, ki bi mu ljubkovalno rekli Rdeča strela. Kako si ga prestavljaš?</a:t>
            </a:r>
            <a:endParaRPr lang="sl-SI" sz="2400" b="1" dirty="0">
              <a:latin typeface="Arial" panose="020B0604020202020204" pitchFamily="34" charset="0"/>
              <a:cs typeface="Arial" panose="020B0604020202020204" pitchFamily="34" charset="0"/>
            </a:endParaRPr>
          </a:p>
        </p:txBody>
      </p:sp>
      <p:pic>
        <p:nvPicPr>
          <p:cNvPr id="2052" name="Picture 4" descr="Rezultat iskanja slik za red ca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90900"/>
            <a:ext cx="4968552" cy="236234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zultat iskanja slik za ca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753248"/>
            <a:ext cx="3114891" cy="2597819"/>
          </a:xfrm>
          <a:prstGeom prst="rect">
            <a:avLst/>
          </a:prstGeom>
          <a:noFill/>
          <a:extLst>
            <a:ext uri="{909E8E84-426E-40DD-AFC4-6F175D3DCCD1}">
              <a14:hiddenFill xmlns:a14="http://schemas.microsoft.com/office/drawing/2010/main">
                <a:solidFill>
                  <a:srgbClr val="FFFFFF"/>
                </a:solidFill>
              </a14:hiddenFill>
            </a:ext>
          </a:extLst>
        </p:spPr>
      </p:pic>
      <p:sp>
        <p:nvSpPr>
          <p:cNvPr id="4" name="Zaobljeni pravokotnik 3"/>
          <p:cNvSpPr/>
          <p:nvPr/>
        </p:nvSpPr>
        <p:spPr>
          <a:xfrm>
            <a:off x="2195736" y="4870859"/>
            <a:ext cx="28083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600" b="1" dirty="0" smtClean="0">
                <a:solidFill>
                  <a:srgbClr val="FF0000"/>
                </a:solidFill>
              </a:rPr>
              <a:t>OLD PUNCA</a:t>
            </a:r>
            <a:endParaRPr lang="sl-SI" sz="3600" b="1" dirty="0">
              <a:solidFill>
                <a:srgbClr val="FF0000"/>
              </a:solidFill>
            </a:endParaRPr>
          </a:p>
        </p:txBody>
      </p:sp>
    </p:spTree>
    <p:extLst>
      <p:ext uri="{BB962C8B-B14F-4D97-AF65-F5344CB8AC3E}">
        <p14:creationId xmlns:p14="http://schemas.microsoft.com/office/powerpoint/2010/main" val="1762661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332656"/>
            <a:ext cx="8229600" cy="5793507"/>
          </a:xfrm>
        </p:spPr>
        <p:txBody>
          <a:bodyPr>
            <a:normAutofit fontScale="92500" lnSpcReduction="10000"/>
          </a:bodyPr>
          <a:lstStyle/>
          <a:p>
            <a:pPr marL="0" indent="0">
              <a:buNone/>
            </a:pPr>
            <a:r>
              <a:rPr lang="sl-SI" b="1" i="1" dirty="0"/>
              <a:t>Odprava zelenega zmaja</a:t>
            </a:r>
            <a:r>
              <a:rPr lang="sl-SI" dirty="0"/>
              <a:t> je </a:t>
            </a:r>
            <a:r>
              <a:rPr lang="sl-SI" dirty="0" smtClean="0"/>
              <a:t>mladinski</a:t>
            </a:r>
            <a:r>
              <a:rPr lang="sl-SI" dirty="0"/>
              <a:t> </a:t>
            </a:r>
            <a:r>
              <a:rPr lang="sl-SI" dirty="0" smtClean="0"/>
              <a:t>roman, </a:t>
            </a:r>
            <a:r>
              <a:rPr lang="sl-SI" dirty="0"/>
              <a:t>ki ga je napisal Slavko </a:t>
            </a:r>
            <a:r>
              <a:rPr lang="sl-SI" dirty="0" smtClean="0"/>
              <a:t>Pregl. </a:t>
            </a:r>
            <a:r>
              <a:rPr lang="sl-SI" dirty="0"/>
              <a:t>Izšel je leta </a:t>
            </a:r>
            <a:r>
              <a:rPr lang="sl-SI" dirty="0" smtClean="0"/>
              <a:t>1976. Po </a:t>
            </a:r>
            <a:r>
              <a:rPr lang="sl-SI" dirty="0"/>
              <a:t>romanu je bila posneta TV-nadaljevanka.</a:t>
            </a:r>
          </a:p>
          <a:p>
            <a:pPr marL="0" indent="0">
              <a:buNone/>
            </a:pPr>
            <a:r>
              <a:rPr lang="sl-SI" b="1" dirty="0" smtClean="0">
                <a:solidFill>
                  <a:srgbClr val="FF0000"/>
                </a:solidFill>
              </a:rPr>
              <a:t>MLADINSKI ROMAN:</a:t>
            </a:r>
          </a:p>
          <a:p>
            <a:pPr marL="0" indent="0">
              <a:buNone/>
            </a:pPr>
            <a:r>
              <a:rPr lang="sl-SI" dirty="0" smtClean="0"/>
              <a:t>Roman je obširnejše</a:t>
            </a:r>
            <a:r>
              <a:rPr lang="sl-SI" dirty="0"/>
              <a:t> pripovedno </a:t>
            </a:r>
            <a:r>
              <a:rPr lang="sl-SI" dirty="0" smtClean="0"/>
              <a:t>delo. </a:t>
            </a:r>
            <a:r>
              <a:rPr lang="sl-SI" dirty="0"/>
              <a:t>Ima številna poglavja, dogajanje je zapleteno in po navadi zajema daljše časovno obdobje. V njem nastopa množica književnih oseb, značaj osrednje pa se razvija v samem dogajanju </a:t>
            </a:r>
            <a:r>
              <a:rPr lang="sl-SI" dirty="0" smtClean="0"/>
              <a:t>romana. </a:t>
            </a:r>
            <a:r>
              <a:rPr lang="sl-SI" b="1" dirty="0" smtClean="0">
                <a:solidFill>
                  <a:srgbClr val="0070C0"/>
                </a:solidFill>
              </a:rPr>
              <a:t>Mladinski roman</a:t>
            </a:r>
            <a:r>
              <a:rPr lang="sl-SI" dirty="0" smtClean="0"/>
              <a:t>  </a:t>
            </a:r>
            <a:r>
              <a:rPr lang="sl-SI" dirty="0"/>
              <a:t>je po problematiki, temi in obliki primeren za mladino različnih starostnih stopenj. Tematsko je lahko zabaven, poučen, fantastičen, problemski, pustolovski itn.</a:t>
            </a:r>
          </a:p>
          <a:p>
            <a:pPr marL="0" indent="0">
              <a:buNone/>
            </a:pPr>
            <a:endParaRPr lang="sl-SI" dirty="0"/>
          </a:p>
        </p:txBody>
      </p:sp>
    </p:spTree>
    <p:extLst>
      <p:ext uri="{BB962C8B-B14F-4D97-AF65-F5344CB8AC3E}">
        <p14:creationId xmlns:p14="http://schemas.microsoft.com/office/powerpoint/2010/main" val="175786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60648"/>
            <a:ext cx="8229600" cy="5865515"/>
          </a:xfrm>
        </p:spPr>
        <p:txBody>
          <a:bodyPr>
            <a:normAutofit fontScale="70000" lnSpcReduction="20000"/>
          </a:bodyPr>
          <a:lstStyle/>
          <a:p>
            <a:pPr marL="0" indent="0">
              <a:buNone/>
            </a:pPr>
            <a:r>
              <a:rPr lang="sl-SI" b="1" dirty="0" smtClean="0">
                <a:solidFill>
                  <a:srgbClr val="FF0000"/>
                </a:solidFill>
              </a:rPr>
              <a:t>Glavne osebe:</a:t>
            </a:r>
          </a:p>
          <a:p>
            <a:r>
              <a:rPr lang="sl-SI" b="1" dirty="0">
                <a:solidFill>
                  <a:srgbClr val="7030A0"/>
                </a:solidFill>
              </a:rPr>
              <a:t>Miha in </a:t>
            </a:r>
            <a:r>
              <a:rPr lang="sl-SI" b="1" dirty="0" smtClean="0">
                <a:solidFill>
                  <a:srgbClr val="7030A0"/>
                </a:solidFill>
              </a:rPr>
              <a:t>Pipi </a:t>
            </a:r>
            <a:r>
              <a:rPr lang="sl-SI" b="1" dirty="0" smtClean="0"/>
              <a:t>sta </a:t>
            </a:r>
            <a:r>
              <a:rPr lang="sl-SI" b="1" dirty="0"/>
              <a:t>sošolca, ki sta si zelo različna. </a:t>
            </a:r>
            <a:r>
              <a:rPr lang="sl-SI" b="1" i="1" dirty="0" smtClean="0"/>
              <a:t>Miha </a:t>
            </a:r>
            <a:r>
              <a:rPr lang="sl-SI" b="1" i="1" dirty="0"/>
              <a:t>je </a:t>
            </a:r>
            <a:r>
              <a:rPr lang="sl-SI" b="1" i="1" dirty="0" smtClean="0"/>
              <a:t>zanimiv, med vsem najmlajši. </a:t>
            </a:r>
            <a:r>
              <a:rPr lang="sl-SI" b="1" i="1" dirty="0"/>
              <a:t>K</a:t>
            </a:r>
            <a:r>
              <a:rPr lang="sl-SI" b="1" i="1" dirty="0" smtClean="0"/>
              <a:t>adar </a:t>
            </a:r>
            <a:r>
              <a:rPr lang="sl-SI" b="1" i="1" dirty="0"/>
              <a:t>nanese pa ima usta in jezik daleč pred vsemi </a:t>
            </a:r>
            <a:r>
              <a:rPr lang="sl-SI" b="1" i="1" dirty="0" smtClean="0"/>
              <a:t>drugimi</a:t>
            </a:r>
            <a:r>
              <a:rPr lang="sl-SI" b="1" dirty="0" smtClean="0"/>
              <a:t>. </a:t>
            </a:r>
            <a:r>
              <a:rPr lang="sl-SI" b="1" dirty="0"/>
              <a:t>Je </a:t>
            </a:r>
            <a:r>
              <a:rPr lang="sl-SI" b="1" i="1" dirty="0" smtClean="0"/>
              <a:t>iz </a:t>
            </a:r>
            <a:r>
              <a:rPr lang="sl-SI" b="1" i="1" dirty="0"/>
              <a:t>osmega razreda, </a:t>
            </a:r>
            <a:r>
              <a:rPr lang="sl-SI" b="1" i="1" dirty="0" smtClean="0"/>
              <a:t>vedno v  kavbojkah</a:t>
            </a:r>
            <a:r>
              <a:rPr lang="sl-SI" b="1" dirty="0" smtClean="0"/>
              <a:t>, </a:t>
            </a:r>
            <a:r>
              <a:rPr lang="sl-SI" b="1" dirty="0"/>
              <a:t>Pipi </a:t>
            </a:r>
            <a:r>
              <a:rPr lang="sl-SI" b="1" dirty="0" smtClean="0"/>
              <a:t> je</a:t>
            </a:r>
            <a:r>
              <a:rPr lang="sl-SI" b="1" dirty="0"/>
              <a:t> </a:t>
            </a:r>
            <a:r>
              <a:rPr lang="sl-SI" b="1" i="1" dirty="0" smtClean="0"/>
              <a:t>tudi </a:t>
            </a:r>
            <a:r>
              <a:rPr lang="sl-SI" b="1" i="1" dirty="0"/>
              <a:t>iz osmega razreda, a v kratkih hlačah in malo manjši. </a:t>
            </a:r>
            <a:endParaRPr lang="sl-SI" b="1" i="1" dirty="0" smtClean="0"/>
          </a:p>
          <a:p>
            <a:r>
              <a:rPr lang="sl-SI" b="1" dirty="0" smtClean="0">
                <a:solidFill>
                  <a:srgbClr val="7030A0"/>
                </a:solidFill>
              </a:rPr>
              <a:t>Bob</a:t>
            </a:r>
            <a:r>
              <a:rPr lang="sl-SI" b="1" dirty="0" smtClean="0"/>
              <a:t> je </a:t>
            </a:r>
            <a:r>
              <a:rPr lang="sl-SI" b="1" dirty="0"/>
              <a:t>Mihov in </a:t>
            </a:r>
            <a:r>
              <a:rPr lang="sl-SI" b="1" dirty="0" err="1"/>
              <a:t>Pipijev</a:t>
            </a:r>
            <a:r>
              <a:rPr lang="sl-SI" b="1" dirty="0"/>
              <a:t> prijatelj, na katerega se spomnita, ko potrebujeta šoferja. Opisan je kot, </a:t>
            </a:r>
            <a:r>
              <a:rPr lang="sl-SI" b="1" i="1" dirty="0"/>
              <a:t>»fant, ki ima svojih 70 kil in 18 let. Stvar pa je v vozniškem dovoljenju, ki ga </a:t>
            </a:r>
            <a:r>
              <a:rPr lang="sl-SI" b="1" i="1" dirty="0" smtClean="0"/>
              <a:t>ima le on</a:t>
            </a:r>
            <a:r>
              <a:rPr lang="sl-SI" b="1" dirty="0" smtClean="0"/>
              <a:t>. </a:t>
            </a:r>
            <a:r>
              <a:rPr lang="sl-SI" b="1" dirty="0"/>
              <a:t>Kasneje ga lahko opredelimo kot varuha, ker se počuti odgovornega za svoja mladoletna prijatelja. Vse pa se spremeni, ko na morju spozna Sanjo in se zaljubi vanjo. Želi si, da bi Sanja videla, da je on, </a:t>
            </a:r>
            <a:r>
              <a:rPr lang="sl-SI" b="1" i="1" dirty="0"/>
              <a:t>»krasen junak, </a:t>
            </a:r>
            <a:r>
              <a:rPr lang="sl-SI" b="1" i="1" dirty="0" smtClean="0"/>
              <a:t>saj  </a:t>
            </a:r>
            <a:r>
              <a:rPr lang="sl-SI" b="1" i="1" dirty="0"/>
              <a:t>zaradi ljubezni pusti prijatelja na </a:t>
            </a:r>
            <a:r>
              <a:rPr lang="sl-SI" b="1" i="1" dirty="0" smtClean="0"/>
              <a:t>cedilu</a:t>
            </a:r>
            <a:r>
              <a:rPr lang="sl-SI" b="1" dirty="0"/>
              <a:t> in se sam z njo odpelje v Dubrovnik. </a:t>
            </a:r>
            <a:r>
              <a:rPr lang="sl-SI" b="1" dirty="0" smtClean="0"/>
              <a:t>Kasneje  </a:t>
            </a:r>
            <a:r>
              <a:rPr lang="sl-SI" b="1" dirty="0"/>
              <a:t>ima zaradi tega dejanja slabo vest.</a:t>
            </a:r>
          </a:p>
          <a:p>
            <a:r>
              <a:rPr lang="sl-SI" b="1" dirty="0" smtClean="0">
                <a:solidFill>
                  <a:srgbClr val="7030A0"/>
                </a:solidFill>
              </a:rPr>
              <a:t>Andrej </a:t>
            </a:r>
            <a:r>
              <a:rPr lang="sl-SI" b="1" dirty="0" smtClean="0"/>
              <a:t>je </a:t>
            </a:r>
            <a:r>
              <a:rPr lang="sl-SI" b="1" dirty="0"/>
              <a:t>Mihov in </a:t>
            </a:r>
            <a:r>
              <a:rPr lang="sl-SI" b="1" dirty="0" err="1"/>
              <a:t>Pipijev</a:t>
            </a:r>
            <a:r>
              <a:rPr lang="sl-SI" b="1" dirty="0"/>
              <a:t> sošolec. </a:t>
            </a:r>
            <a:r>
              <a:rPr lang="sl-SI" b="1" i="1" dirty="0"/>
              <a:t>»Andrej je star toliko kot Pipi, samo </a:t>
            </a:r>
            <a:r>
              <a:rPr lang="sl-SI" b="1" i="1" dirty="0" smtClean="0"/>
              <a:t> da stanuje v </a:t>
            </a:r>
            <a:r>
              <a:rPr lang="sl-SI" b="1" i="1" dirty="0"/>
              <a:t>drugem </a:t>
            </a:r>
            <a:r>
              <a:rPr lang="sl-SI" b="1" i="1" dirty="0" smtClean="0"/>
              <a:t>bloku. </a:t>
            </a:r>
            <a:r>
              <a:rPr lang="sl-SI" b="1" dirty="0" smtClean="0"/>
              <a:t>V </a:t>
            </a:r>
            <a:r>
              <a:rPr lang="sl-SI" b="1" dirty="0"/>
              <a:t>drugem delu romana želi iti s prijatelji na izlet, vendar mu to prepreči nesreča. Zaradi njegove neprevidnosti ga povozi avto in mu povzroči lažji pretres možganov in zlomljeno nogo.</a:t>
            </a:r>
          </a:p>
          <a:p>
            <a:pPr marL="0" indent="0">
              <a:buNone/>
            </a:pPr>
            <a:endParaRPr lang="sl-SI" b="1" dirty="0"/>
          </a:p>
        </p:txBody>
      </p:sp>
    </p:spTree>
    <p:extLst>
      <p:ext uri="{BB962C8B-B14F-4D97-AF65-F5344CB8AC3E}">
        <p14:creationId xmlns:p14="http://schemas.microsoft.com/office/powerpoint/2010/main" val="4114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B0F0"/>
                </a:solidFill>
              </a:rPr>
              <a:t>Berilo str. 62</a:t>
            </a:r>
            <a:endParaRPr lang="sl-SI" b="1" dirty="0">
              <a:solidFill>
                <a:srgbClr val="00B0F0"/>
              </a:solidFill>
            </a:endParaRPr>
          </a:p>
        </p:txBody>
      </p:sp>
      <p:pic>
        <p:nvPicPr>
          <p:cNvPr id="1026" name="Picture 2" descr="Rezultat iskanja slik za read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5629275" cy="2781300"/>
          </a:xfrm>
          <a:prstGeom prst="rect">
            <a:avLst/>
          </a:prstGeom>
          <a:noFill/>
          <a:extLst>
            <a:ext uri="{909E8E84-426E-40DD-AFC4-6F175D3DCCD1}">
              <a14:hiddenFill xmlns:a14="http://schemas.microsoft.com/office/drawing/2010/main">
                <a:solidFill>
                  <a:srgbClr val="FFFFFF"/>
                </a:solidFill>
              </a14:hiddenFill>
            </a:ext>
          </a:extLst>
        </p:spPr>
      </p:pic>
      <p:sp>
        <p:nvSpPr>
          <p:cNvPr id="3" name="PoljeZBesedilom 2"/>
          <p:cNvSpPr txBox="1"/>
          <p:nvPr/>
        </p:nvSpPr>
        <p:spPr>
          <a:xfrm>
            <a:off x="3563888" y="1389363"/>
            <a:ext cx="3888432" cy="584775"/>
          </a:xfrm>
          <a:prstGeom prst="rect">
            <a:avLst/>
          </a:prstGeom>
          <a:noFill/>
        </p:spPr>
        <p:txBody>
          <a:bodyPr wrap="square" rtlCol="0">
            <a:spAutoFit/>
          </a:bodyPr>
          <a:lstStyle/>
          <a:p>
            <a:r>
              <a:rPr lang="sl-SI" sz="3200" b="1" dirty="0" smtClean="0">
                <a:solidFill>
                  <a:srgbClr val="7030A0"/>
                </a:solidFill>
              </a:rPr>
              <a:t>PREBERI</a:t>
            </a:r>
            <a:endParaRPr lang="sl-SI" sz="3200" b="1" dirty="0">
              <a:solidFill>
                <a:srgbClr val="7030A0"/>
              </a:solidFill>
            </a:endParaRPr>
          </a:p>
        </p:txBody>
      </p:sp>
    </p:spTree>
    <p:extLst>
      <p:ext uri="{BB962C8B-B14F-4D97-AF65-F5344CB8AC3E}">
        <p14:creationId xmlns:p14="http://schemas.microsoft.com/office/powerpoint/2010/main" val="2821102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b="1" dirty="0" smtClean="0">
                <a:solidFill>
                  <a:srgbClr val="0070C0"/>
                </a:solidFill>
              </a:rPr>
              <a:t>Lahko si ogledaš kakšen del nanizanke.</a:t>
            </a:r>
          </a:p>
          <a:p>
            <a:pPr marL="0" indent="0">
              <a:buNone/>
            </a:pPr>
            <a:r>
              <a:rPr lang="sl-SI" b="1" dirty="0" smtClean="0">
                <a:solidFill>
                  <a:srgbClr val="0070C0"/>
                </a:solidFill>
              </a:rPr>
              <a:t>Linke imaš na naslednji prosojnici.</a:t>
            </a:r>
            <a:endParaRPr lang="sl-SI" b="1" dirty="0">
              <a:solidFill>
                <a:srgbClr val="0070C0"/>
              </a:solidFill>
            </a:endParaRPr>
          </a:p>
        </p:txBody>
      </p:sp>
    </p:spTree>
    <p:extLst>
      <p:ext uri="{BB962C8B-B14F-4D97-AF65-F5344CB8AC3E}">
        <p14:creationId xmlns:p14="http://schemas.microsoft.com/office/powerpoint/2010/main" val="209386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88834" y="267056"/>
            <a:ext cx="8229600" cy="5466200"/>
          </a:xfrm>
        </p:spPr>
        <p:txBody>
          <a:bodyPr>
            <a:normAutofit fontScale="92500"/>
          </a:bodyPr>
          <a:lstStyle/>
          <a:p>
            <a:pPr marL="0" indent="0">
              <a:buNone/>
            </a:pPr>
            <a:r>
              <a:rPr lang="sl-SI" dirty="0" smtClean="0">
                <a:hlinkClick r:id="rId2"/>
              </a:rPr>
              <a:t>https://www.youtube.com/watch?v=mBMcfpHcvG8</a:t>
            </a:r>
            <a:endParaRPr lang="sl-SI" dirty="0" smtClean="0"/>
          </a:p>
          <a:p>
            <a:pPr marL="0" indent="0">
              <a:buNone/>
            </a:pPr>
            <a:r>
              <a:rPr lang="sl-SI" dirty="0" smtClean="0"/>
              <a:t>/AVTO/</a:t>
            </a:r>
          </a:p>
          <a:p>
            <a:pPr marL="0" indent="0">
              <a:buNone/>
            </a:pPr>
            <a:endParaRPr lang="sl-SI" dirty="0"/>
          </a:p>
          <a:p>
            <a:pPr marL="0" indent="0">
              <a:buNone/>
            </a:pPr>
            <a:r>
              <a:rPr lang="sl-SI" dirty="0" smtClean="0">
                <a:hlinkClick r:id="rId3"/>
              </a:rPr>
              <a:t>https://www.youtube.com/watch?v=RpcA8D6Z1ok</a:t>
            </a:r>
            <a:endParaRPr lang="sl-SI" dirty="0" smtClean="0"/>
          </a:p>
          <a:p>
            <a:pPr marL="0" indent="0">
              <a:buNone/>
            </a:pPr>
            <a:r>
              <a:rPr lang="sl-SI" dirty="0" smtClean="0"/>
              <a:t>Odhod</a:t>
            </a:r>
          </a:p>
          <a:p>
            <a:pPr marL="0" indent="0">
              <a:buNone/>
            </a:pPr>
            <a:endParaRPr lang="sl-SI" dirty="0"/>
          </a:p>
          <a:p>
            <a:pPr marL="0" indent="0">
              <a:buNone/>
            </a:pPr>
            <a:r>
              <a:rPr lang="sl-SI" dirty="0" smtClean="0">
                <a:hlinkClick r:id="rId4"/>
              </a:rPr>
              <a:t>https://www.youtube.com/watch?v=MtIRGIv_zo0</a:t>
            </a:r>
            <a:endParaRPr lang="sl-SI" dirty="0" smtClean="0"/>
          </a:p>
          <a:p>
            <a:pPr marL="0" indent="0">
              <a:buNone/>
            </a:pPr>
            <a:r>
              <a:rPr lang="sl-SI" dirty="0" smtClean="0"/>
              <a:t>/Srečanje/ </a:t>
            </a:r>
            <a:endParaRPr lang="sl-SI" dirty="0"/>
          </a:p>
        </p:txBody>
      </p:sp>
    </p:spTree>
    <p:extLst>
      <p:ext uri="{BB962C8B-B14F-4D97-AF65-F5344CB8AC3E}">
        <p14:creationId xmlns:p14="http://schemas.microsoft.com/office/powerpoint/2010/main" val="2858202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a:bodyPr>
          <a:lstStyle/>
          <a:p>
            <a:pPr marL="0" indent="0">
              <a:buNone/>
            </a:pPr>
            <a:r>
              <a:rPr lang="sl-SI" sz="4000" b="1" dirty="0" smtClean="0">
                <a:solidFill>
                  <a:srgbClr val="7030A0"/>
                </a:solidFill>
              </a:rPr>
              <a:t>PREPIŠI</a:t>
            </a:r>
            <a:endParaRPr lang="sl-SI" sz="4000" b="1" dirty="0">
              <a:solidFill>
                <a:srgbClr val="7030A0"/>
              </a:solidFill>
            </a:endParaRP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996952"/>
            <a:ext cx="5544616" cy="3129211"/>
          </a:xfrm>
          <a:prstGeom prst="rect">
            <a:avLst/>
          </a:prstGeom>
          <a:noFill/>
          <a:ln>
            <a:noFill/>
          </a:ln>
          <a:extLst/>
        </p:spPr>
      </p:pic>
    </p:spTree>
    <p:extLst>
      <p:ext uri="{BB962C8B-B14F-4D97-AF65-F5344CB8AC3E}">
        <p14:creationId xmlns:p14="http://schemas.microsoft.com/office/powerpoint/2010/main" val="205247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600" b="1" dirty="0" smtClean="0">
                <a:solidFill>
                  <a:srgbClr val="FF0000"/>
                </a:solidFill>
                <a:latin typeface="Arial" panose="020B0604020202020204" pitchFamily="34" charset="0"/>
                <a:cs typeface="Arial" panose="020B0604020202020204" pitchFamily="34" charset="0"/>
              </a:rPr>
              <a:t>Slavko Pregl: ODPRAVA ZELENEGA ZMAJA</a:t>
            </a:r>
            <a:endParaRPr lang="sl-SI" sz="3600" b="1" dirty="0">
              <a:solidFill>
                <a:srgbClr val="FF0000"/>
              </a:solidFill>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p:txBody>
          <a:bodyPr>
            <a:normAutofit lnSpcReduction="10000"/>
          </a:bodyPr>
          <a:lstStyle/>
          <a:p>
            <a:pPr marL="0" indent="0">
              <a:buNone/>
            </a:pPr>
            <a:r>
              <a:rPr lang="sl-SI" b="1" dirty="0">
                <a:solidFill>
                  <a:srgbClr val="FF0000"/>
                </a:solidFill>
              </a:rPr>
              <a:t>Roman </a:t>
            </a:r>
            <a:r>
              <a:rPr lang="sl-SI" b="1" dirty="0"/>
              <a:t>je obširnejše pripovedno delo. Ima številna poglavja, dogajanje je zapleteno in po navadi zajema daljše časovno obdobje. V njem nastopa množica književnih oseb, značaj osrednje pa se razvija v samem dogajanju romana. </a:t>
            </a:r>
            <a:r>
              <a:rPr lang="sl-SI" b="1" dirty="0">
                <a:solidFill>
                  <a:srgbClr val="FF0000"/>
                </a:solidFill>
              </a:rPr>
              <a:t>Mladinski roman  </a:t>
            </a:r>
            <a:r>
              <a:rPr lang="sl-SI" b="1" dirty="0"/>
              <a:t>je po problematiki, temi in obliki primeren za mladino različnih starostnih stopenj. Tematsko je lahko zabaven, poučen, fantastičen, problemski, pustolovski itn.</a:t>
            </a:r>
          </a:p>
          <a:p>
            <a:pPr marL="0" indent="0">
              <a:buNone/>
            </a:pPr>
            <a:endParaRPr lang="sl-SI" dirty="0"/>
          </a:p>
        </p:txBody>
      </p:sp>
      <p:pic>
        <p:nvPicPr>
          <p:cNvPr id="4" name="Picture 4" descr="Rezultat iskanja slik za pencil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3625" y="1052736"/>
            <a:ext cx="558560" cy="879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064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136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Officeova tema</vt:lpstr>
      <vt:lpstr>ODPRAVA ZELENEGA ZMAJA Slavko Pregl</vt:lpstr>
      <vt:lpstr>Opiši avtomobil, ki bi mu ljubkovalno rekli Rdeča strela. Kako si ga prestavljaš?</vt:lpstr>
      <vt:lpstr>PowerPoint Presentation</vt:lpstr>
      <vt:lpstr>PowerPoint Presentation</vt:lpstr>
      <vt:lpstr>Berilo str. 62</vt:lpstr>
      <vt:lpstr>PowerPoint Presentation</vt:lpstr>
      <vt:lpstr>PowerPoint Presentation</vt:lpstr>
      <vt:lpstr>PowerPoint Presentation</vt:lpstr>
      <vt:lpstr>Slavko Pregl: ODPRAVA ZELENEGA ZMAJA</vt:lpstr>
      <vt:lpstr>PowerPoint Presentation</vt:lpstr>
      <vt:lpstr>Nadaljevanka, nanizanka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ODPRAVA ZELENEGA ZMAJA</dc:title>
  <dc:creator>user</dc:creator>
  <cp:lastModifiedBy>Wilinjad</cp:lastModifiedBy>
  <cp:revision>13</cp:revision>
  <dcterms:created xsi:type="dcterms:W3CDTF">2017-03-07T09:01:56Z</dcterms:created>
  <dcterms:modified xsi:type="dcterms:W3CDTF">2020-03-18T13:16:21Z</dcterms:modified>
</cp:coreProperties>
</file>