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8" r:id="rId13"/>
    <p:sldId id="267"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33CCFF"/>
    <a:srgbClr val="D60000"/>
    <a:srgbClr val="9900CC"/>
    <a:srgbClr val="FF5050"/>
    <a:srgbClr val="AA2C53"/>
    <a:srgbClr val="A8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5050E01-010F-47BD-90CD-BAF0BC764C2F}"/>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xmlns="" id="{76D02F33-D01F-40C7-A01F-4C84E5FA7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xmlns="" id="{118C479C-1775-453C-8F67-3A2F2392DDD9}"/>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5" name="Označba mesta noge 4">
            <a:extLst>
              <a:ext uri="{FF2B5EF4-FFF2-40B4-BE49-F238E27FC236}">
                <a16:creationId xmlns:a16="http://schemas.microsoft.com/office/drawing/2014/main" xmlns="" id="{D7C52334-B146-4463-A971-183C5D07E0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6A63A503-6687-4025-A76F-B59EC8544BD6}"/>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133160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BA42EBC-388C-4608-BC06-3EA16C39AD96}"/>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55C6C562-8955-4D84-9085-FFD41D4A3C47}"/>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9C648006-7A71-4EC5-B7E3-D876044CBE80}"/>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5" name="Označba mesta noge 4">
            <a:extLst>
              <a:ext uri="{FF2B5EF4-FFF2-40B4-BE49-F238E27FC236}">
                <a16:creationId xmlns:a16="http://schemas.microsoft.com/office/drawing/2014/main" xmlns="" id="{525FEE5A-095F-42B2-A68B-4F4409B7180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67A2BAF1-8D97-42A2-9D25-CE27DA4E2DC3}"/>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411129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xmlns="" id="{AC53C14E-27FC-48E1-BDFB-9F478E6071B4}"/>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686DC8D5-781E-4452-AD9B-9301D162356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C0121CBB-46C1-456A-89BB-B5403FF5365C}"/>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5" name="Označba mesta noge 4">
            <a:extLst>
              <a:ext uri="{FF2B5EF4-FFF2-40B4-BE49-F238E27FC236}">
                <a16:creationId xmlns:a16="http://schemas.microsoft.com/office/drawing/2014/main" xmlns="" id="{47C000BB-46FF-45EE-92A0-21F116672A4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74ABA444-878B-4208-B707-13E09FA2AAC0}"/>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75098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75967B4-BA83-485A-8D6E-50B6C66A64B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416C25D1-C2B4-43CC-B630-44F9BBFF3C1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9721977C-CEC3-42F7-A782-F711F3F36B97}"/>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5" name="Označba mesta noge 4">
            <a:extLst>
              <a:ext uri="{FF2B5EF4-FFF2-40B4-BE49-F238E27FC236}">
                <a16:creationId xmlns:a16="http://schemas.microsoft.com/office/drawing/2014/main" xmlns="" id="{27983690-952D-4A42-871B-C4505A3EBCC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2FEE9D9E-9350-40F0-935E-8C5DE9C19C00}"/>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68748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302FF84-EC4F-426D-93C5-FC887685398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22D0E7F0-263F-4933-B08A-001056BFA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xmlns="" id="{96B817BC-6899-41A9-8412-5D2B25ADD3B2}"/>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5" name="Označba mesta noge 4">
            <a:extLst>
              <a:ext uri="{FF2B5EF4-FFF2-40B4-BE49-F238E27FC236}">
                <a16:creationId xmlns:a16="http://schemas.microsoft.com/office/drawing/2014/main" xmlns="" id="{F6C06AA0-E23F-4B68-9EAA-8B3EC884880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F20B5A7E-31EF-4635-BC4B-8A94D5BC2016}"/>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46113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4CF0702-8333-49F1-8E16-9B6A1D882A1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0B693D66-1287-4B8B-B6D8-34937C722DD5}"/>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xmlns="" id="{010717FB-61A6-4984-9CAB-93FF04B5198E}"/>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xmlns="" id="{B0262833-774A-4E7D-A26C-3B7AC37ED61F}"/>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6" name="Označba mesta noge 5">
            <a:extLst>
              <a:ext uri="{FF2B5EF4-FFF2-40B4-BE49-F238E27FC236}">
                <a16:creationId xmlns:a16="http://schemas.microsoft.com/office/drawing/2014/main" xmlns="" id="{3F4FD04C-BCCC-42ED-AA9F-05E6B7B13D1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71D75B44-EA13-494A-9FA1-EA026BFCDA18}"/>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395150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DAB8C10-4412-4F3D-850A-F101C59A7DA6}"/>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CC9DB11F-FA38-4224-AFD9-3790442A2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xmlns="" id="{E85B1547-A3B5-4C94-83A8-1C3DDDE7ECA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xmlns="" id="{CE4FBA13-C847-42B0-8D9E-A6C2C6EF6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xmlns="" id="{D538D207-78AA-41A4-BCDA-CCC0C4FA5D0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xmlns="" id="{5AF7D903-BB8E-4827-83AE-8DB10F7CD1BE}"/>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8" name="Označba mesta noge 7">
            <a:extLst>
              <a:ext uri="{FF2B5EF4-FFF2-40B4-BE49-F238E27FC236}">
                <a16:creationId xmlns:a16="http://schemas.microsoft.com/office/drawing/2014/main" xmlns="" id="{16AB2BA3-CF17-48DA-B6C2-A5B2BA57FE63}"/>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xmlns="" id="{722FAA2C-F087-47D4-86C8-7A1C8A3911E0}"/>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109358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FF06FBB-54D2-40AD-A0C2-F82C3021067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xmlns="" id="{5DF6884E-B4FA-4F94-B57A-910A00F525E9}"/>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4" name="Označba mesta noge 3">
            <a:extLst>
              <a:ext uri="{FF2B5EF4-FFF2-40B4-BE49-F238E27FC236}">
                <a16:creationId xmlns:a16="http://schemas.microsoft.com/office/drawing/2014/main" xmlns="" id="{5E282829-9453-424D-A0B2-43F3BBEBB450}"/>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xmlns="" id="{5F9F6069-A772-4D8F-978C-153C19DEB8CF}"/>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91564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xmlns="" id="{8D1DA01C-7CD2-4BB7-8AE2-D07D4467C9A0}"/>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3" name="Označba mesta noge 2">
            <a:extLst>
              <a:ext uri="{FF2B5EF4-FFF2-40B4-BE49-F238E27FC236}">
                <a16:creationId xmlns:a16="http://schemas.microsoft.com/office/drawing/2014/main" xmlns="" id="{24C447C1-6DF0-4A35-B3B9-58038500CA8E}"/>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xmlns="" id="{F7291A10-7A41-4DB6-B623-C33ABD607FCA}"/>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30504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192F82E-B720-4601-9C1D-5275A19F81F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4FFCA0DE-350B-4C49-9290-843F5DE2F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xmlns="" id="{8CF6BF08-FA25-415A-95D4-6A2347F08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235FBF9D-B3F8-4054-90EE-02C1089CF9FB}"/>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6" name="Označba mesta noge 5">
            <a:extLst>
              <a:ext uri="{FF2B5EF4-FFF2-40B4-BE49-F238E27FC236}">
                <a16:creationId xmlns:a16="http://schemas.microsoft.com/office/drawing/2014/main" xmlns="" id="{0841BFC1-14F1-4DC7-BC35-ABAC6C19121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C2CFFBCE-4F57-4805-A211-3C61FD6DA3F3}"/>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86642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D77F0A7-BAF2-469D-921A-324561C72BA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xmlns="" id="{AF1EB3D3-D958-4CD0-BA21-49BB811FB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xmlns="" id="{EA7342EE-94A5-44FB-B305-912B0F3D6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2BF4F7B5-432D-4E30-B0A1-744DB3BA3AB8}"/>
              </a:ext>
            </a:extLst>
          </p:cNvPr>
          <p:cNvSpPr>
            <a:spLocks noGrp="1"/>
          </p:cNvSpPr>
          <p:nvPr>
            <p:ph type="dt" sz="half" idx="10"/>
          </p:nvPr>
        </p:nvSpPr>
        <p:spPr/>
        <p:txBody>
          <a:bodyPr/>
          <a:lstStyle/>
          <a:p>
            <a:fld id="{609A1F62-84D7-4F8D-85F0-C6DADC33C5A3}" type="datetimeFigureOut">
              <a:rPr lang="sl-SI" smtClean="0"/>
              <a:t>8.4.2020</a:t>
            </a:fld>
            <a:endParaRPr lang="sl-SI"/>
          </a:p>
        </p:txBody>
      </p:sp>
      <p:sp>
        <p:nvSpPr>
          <p:cNvPr id="6" name="Označba mesta noge 5">
            <a:extLst>
              <a:ext uri="{FF2B5EF4-FFF2-40B4-BE49-F238E27FC236}">
                <a16:creationId xmlns:a16="http://schemas.microsoft.com/office/drawing/2014/main" xmlns="" id="{94C51A09-6E68-436C-BAF5-6549A71C723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1D8C1FDA-8FFA-4BB4-A016-2EAB374DF2E7}"/>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183904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xmlns="" id="{2896AF19-DCB7-431A-B63B-1B85E104E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6575818B-CED9-44F2-8D66-B98655111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4680B3A9-AEA8-4138-A765-C0D0A932F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A1F62-84D7-4F8D-85F0-C6DADC33C5A3}" type="datetimeFigureOut">
              <a:rPr lang="sl-SI" smtClean="0"/>
              <a:t>8.4.2020</a:t>
            </a:fld>
            <a:endParaRPr lang="sl-SI"/>
          </a:p>
        </p:txBody>
      </p:sp>
      <p:sp>
        <p:nvSpPr>
          <p:cNvPr id="5" name="Označba mesta noge 4">
            <a:extLst>
              <a:ext uri="{FF2B5EF4-FFF2-40B4-BE49-F238E27FC236}">
                <a16:creationId xmlns:a16="http://schemas.microsoft.com/office/drawing/2014/main" xmlns="" id="{CC9B4EED-E95D-4745-8CB8-519BEC684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xmlns="" id="{424FD5B6-A9A9-4013-90DB-48BA210CD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15F47-FF41-430D-B550-45CF7A941D78}" type="slidenum">
              <a:rPr lang="sl-SI" smtClean="0"/>
              <a:t>‹#›</a:t>
            </a:fld>
            <a:endParaRPr lang="sl-SI"/>
          </a:p>
        </p:txBody>
      </p:sp>
    </p:spTree>
    <p:extLst>
      <p:ext uri="{BB962C8B-B14F-4D97-AF65-F5344CB8AC3E}">
        <p14:creationId xmlns:p14="http://schemas.microsoft.com/office/powerpoint/2010/main" val="91395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Velika noč: Ko se praznično obilje sreča z zmernostjo | Zdrav ...">
            <a:extLst>
              <a:ext uri="{FF2B5EF4-FFF2-40B4-BE49-F238E27FC236}">
                <a16:creationId xmlns:a16="http://schemas.microsoft.com/office/drawing/2014/main" xmlns="" id="{FFE0A39D-52DA-4795-A2C1-47D4DF5857A4}"/>
              </a:ext>
            </a:extLst>
          </p:cNvPr>
          <p:cNvPicPr/>
          <p:nvPr/>
        </p:nvPicPr>
        <p:blipFill rotWithShape="1">
          <a:blip r:embed="rId2">
            <a:extLst>
              <a:ext uri="{28A0092B-C50C-407E-A947-70E740481C1C}">
                <a14:useLocalDpi xmlns:a14="http://schemas.microsoft.com/office/drawing/2010/main" val="0"/>
              </a:ext>
            </a:extLst>
          </a:blip>
          <a:srcRect t="6061" b="14713"/>
          <a:stretch/>
        </p:blipFill>
        <p:spPr bwMode="auto">
          <a:xfrm>
            <a:off x="20" y="10"/>
            <a:ext cx="12191980" cy="6857990"/>
          </a:xfrm>
          <a:prstGeom prst="rect">
            <a:avLst/>
          </a:prstGeom>
          <a:noFill/>
        </p:spPr>
      </p:pic>
      <p:sp>
        <p:nvSpPr>
          <p:cNvPr id="9"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a:extLst>
              <a:ext uri="{FF2B5EF4-FFF2-40B4-BE49-F238E27FC236}">
                <a16:creationId xmlns:a16="http://schemas.microsoft.com/office/drawing/2014/main" xmlns="" id="{216C99F9-06DF-4465-ADF8-B4C49BE0F51F}"/>
              </a:ext>
            </a:extLst>
          </p:cNvPr>
          <p:cNvSpPr>
            <a:spLocks noGrp="1"/>
          </p:cNvSpPr>
          <p:nvPr>
            <p:ph type="ctrTitle"/>
          </p:nvPr>
        </p:nvSpPr>
        <p:spPr>
          <a:xfrm>
            <a:off x="8022021" y="2991782"/>
            <a:ext cx="3852041" cy="2074205"/>
          </a:xfrm>
        </p:spPr>
        <p:txBody>
          <a:bodyPr>
            <a:normAutofit fontScale="90000"/>
          </a:bodyPr>
          <a:lstStyle/>
          <a:p>
            <a:r>
              <a:rPr lang="sl-SI" sz="4000" b="1" dirty="0">
                <a:solidFill>
                  <a:srgbClr val="FF0000"/>
                </a:solidFill>
              </a:rPr>
              <a:t>PRAZNIČNE DOBROTE</a:t>
            </a:r>
            <a:br>
              <a:rPr lang="sl-SI" sz="4000" b="1" dirty="0">
                <a:solidFill>
                  <a:srgbClr val="FF0000"/>
                </a:solidFill>
              </a:rPr>
            </a:br>
            <a:r>
              <a:rPr lang="sl-SI" sz="4000" b="1" dirty="0">
                <a:solidFill>
                  <a:srgbClr val="FF0000"/>
                </a:solidFill>
              </a:rPr>
              <a:t>GOS + LUM</a:t>
            </a:r>
            <a:br>
              <a:rPr lang="sl-SI" sz="4000" b="1" dirty="0">
                <a:solidFill>
                  <a:srgbClr val="FF0000"/>
                </a:solidFill>
              </a:rPr>
            </a:br>
            <a:r>
              <a:rPr lang="sl-SI" sz="4000" b="1" dirty="0">
                <a:solidFill>
                  <a:srgbClr val="FF0000"/>
                </a:solidFill>
              </a:rPr>
              <a:t>10. 4.</a:t>
            </a:r>
          </a:p>
        </p:txBody>
      </p:sp>
      <p:cxnSp>
        <p:nvCxnSpPr>
          <p:cNvPr id="11" name="Straight Connector 10">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5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xmlns="" id="{D32B52B7-48B3-4049-9B11-69331A63E646}"/>
              </a:ext>
            </a:extLst>
          </p:cNvPr>
          <p:cNvSpPr>
            <a:spLocks noGrp="1"/>
          </p:cNvSpPr>
          <p:nvPr>
            <p:ph type="title"/>
          </p:nvPr>
        </p:nvSpPr>
        <p:spPr>
          <a:xfrm>
            <a:off x="838200" y="365125"/>
            <a:ext cx="10515599" cy="1325563"/>
          </a:xfrm>
        </p:spPr>
        <p:txBody>
          <a:bodyPr>
            <a:normAutofit/>
          </a:bodyPr>
          <a:lstStyle/>
          <a:p>
            <a:r>
              <a:rPr lang="sl-SI" b="1" dirty="0">
                <a:solidFill>
                  <a:srgbClr val="FF5050"/>
                </a:solidFill>
              </a:rPr>
              <a:t>RDEČE OBRVANA JAJCA</a:t>
            </a:r>
          </a:p>
        </p:txBody>
      </p:sp>
      <p:sp>
        <p:nvSpPr>
          <p:cNvPr id="3" name="Označba mesta vsebine 2">
            <a:extLst>
              <a:ext uri="{FF2B5EF4-FFF2-40B4-BE49-F238E27FC236}">
                <a16:creationId xmlns:a16="http://schemas.microsoft.com/office/drawing/2014/main" xmlns="" id="{7A4E49A7-E4A5-4BAF-95CE-FC0D0D9ABCB9}"/>
              </a:ext>
            </a:extLst>
          </p:cNvPr>
          <p:cNvSpPr>
            <a:spLocks noGrp="1"/>
          </p:cNvSpPr>
          <p:nvPr>
            <p:ph idx="1"/>
          </p:nvPr>
        </p:nvSpPr>
        <p:spPr>
          <a:xfrm>
            <a:off x="838200" y="1825625"/>
            <a:ext cx="5393361" cy="4351338"/>
          </a:xfrm>
        </p:spPr>
        <p:txBody>
          <a:bodyPr>
            <a:normAutofit/>
          </a:bodyPr>
          <a:lstStyle/>
          <a:p>
            <a:r>
              <a:rPr lang="sl-SI" sz="2000" dirty="0"/>
              <a:t>Tri večje rdeče pese olupimo in jih narežemo na  kose.</a:t>
            </a:r>
          </a:p>
          <a:p>
            <a:r>
              <a:rPr lang="sl-SI" sz="2000" dirty="0"/>
              <a:t>V lonec natočimo toliko vode, da </a:t>
            </a:r>
            <a:r>
              <a:rPr lang="pl-PL" sz="2000" dirty="0"/>
              <a:t>ta zlahka prekrije jajca in vanjo dmo narezano peso.</a:t>
            </a:r>
          </a:p>
          <a:p>
            <a:r>
              <a:rPr lang="pl-PL" sz="2000" dirty="0"/>
              <a:t> Vremo 20 min. Nato dodamo žlico alkoholnega kisa (če ga nimaš, dodaj 2 žlici navadnega kisa).</a:t>
            </a:r>
          </a:p>
          <a:p>
            <a:r>
              <a:rPr lang="pl-PL" sz="2000" dirty="0"/>
              <a:t>Nato vodo odstavimo, da se ohladi. Ko se ohladi,  vanjo damo jajca in počakamo, da zavrejo. Ko zavrejo, jih počasi kuhamo vsaj še 20 min. Nato jajca pustimo, da se ohladijo v vodi.</a:t>
            </a:r>
          </a:p>
          <a:p>
            <a:r>
              <a:rPr lang="pl-PL" sz="2000" dirty="0"/>
              <a:t>Ko so hladna, jih previdno poberemo iz vode.</a:t>
            </a:r>
            <a:endParaRPr lang="sl-SI" sz="2000" dirty="0"/>
          </a:p>
          <a:p>
            <a:endParaRPr lang="sl-SI" sz="2000" dirty="0"/>
          </a:p>
        </p:txBody>
      </p:sp>
      <p:pic>
        <p:nvPicPr>
          <p:cNvPr id="4" name="Slika 3" descr="Why Do Greeks Dye Eggs Red for Easter?">
            <a:extLst>
              <a:ext uri="{FF2B5EF4-FFF2-40B4-BE49-F238E27FC236}">
                <a16:creationId xmlns:a16="http://schemas.microsoft.com/office/drawing/2014/main" xmlns="" id="{C612A944-C122-47BC-B3A0-5D753489DD4B}"/>
              </a:ext>
            </a:extLst>
          </p:cNvPr>
          <p:cNvPicPr/>
          <p:nvPr/>
        </p:nvPicPr>
        <p:blipFill rotWithShape="1">
          <a:blip r:embed="rId2">
            <a:extLst>
              <a:ext uri="{28A0092B-C50C-407E-A947-70E740481C1C}">
                <a14:useLocalDpi xmlns:a14="http://schemas.microsoft.com/office/drawing/2010/main" val="0"/>
              </a:ext>
            </a:extLst>
          </a:blip>
          <a:srcRect l="9584" r="23665" b="-1"/>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63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xmlns="" id="{47A6889A-111F-45B7-9F0B-056F31271EA4}"/>
              </a:ext>
            </a:extLst>
          </p:cNvPr>
          <p:cNvSpPr>
            <a:spLocks noGrp="1"/>
          </p:cNvSpPr>
          <p:nvPr>
            <p:ph type="title"/>
          </p:nvPr>
        </p:nvSpPr>
        <p:spPr>
          <a:xfrm>
            <a:off x="838200" y="365125"/>
            <a:ext cx="10515599" cy="1325563"/>
          </a:xfrm>
        </p:spPr>
        <p:txBody>
          <a:bodyPr>
            <a:normAutofit/>
          </a:bodyPr>
          <a:lstStyle/>
          <a:p>
            <a:r>
              <a:rPr lang="sl-SI" b="1" dirty="0">
                <a:solidFill>
                  <a:srgbClr val="9900CC"/>
                </a:solidFill>
              </a:rPr>
              <a:t>VIJOLIČNO OBARVANA JAJCA</a:t>
            </a:r>
          </a:p>
        </p:txBody>
      </p:sp>
      <p:sp>
        <p:nvSpPr>
          <p:cNvPr id="3" name="Označba mesta vsebine 2">
            <a:extLst>
              <a:ext uri="{FF2B5EF4-FFF2-40B4-BE49-F238E27FC236}">
                <a16:creationId xmlns:a16="http://schemas.microsoft.com/office/drawing/2014/main" xmlns="" id="{ABCC7DF9-1D3A-4609-8933-A125FDE636B6}"/>
              </a:ext>
            </a:extLst>
          </p:cNvPr>
          <p:cNvSpPr>
            <a:spLocks noGrp="1"/>
          </p:cNvSpPr>
          <p:nvPr>
            <p:ph idx="1"/>
          </p:nvPr>
        </p:nvSpPr>
        <p:spPr>
          <a:xfrm>
            <a:off x="838200" y="1825625"/>
            <a:ext cx="5393361" cy="4351338"/>
          </a:xfrm>
        </p:spPr>
        <p:txBody>
          <a:bodyPr>
            <a:normAutofit/>
          </a:bodyPr>
          <a:lstStyle/>
          <a:p>
            <a:r>
              <a:rPr lang="sl-SI" sz="2000" dirty="0"/>
              <a:t>Jajca najprej previdno operemo in obrišemo. Za pol ure jih namočimo v z vodo razredčenem kisu, ki bo naredil še najbolj trdno lupino dovolj mehko, da bo vsrkala barvo.</a:t>
            </a:r>
          </a:p>
          <a:p>
            <a:r>
              <a:rPr lang="sl-SI" sz="2000" dirty="0"/>
              <a:t>Jajca previdno vzamemo iz kisa in položimo v posodo. Prelijemo jih s hladnim teranom, ki ga mora biti toliko, da so jajca povsem prekrita. Kuhamo na zmernem ognju približno 15 minut, nato posodo odstavimo. Jajca pustimo v vinu več ur; priporočljivo je, da se v vinu namakajo </a:t>
            </a:r>
            <a:r>
              <a:rPr lang="sl-SI" sz="2000" b="1" dirty="0"/>
              <a:t>čez noč</a:t>
            </a:r>
            <a:r>
              <a:rPr lang="sl-SI" sz="2000" dirty="0"/>
              <a:t>.</a:t>
            </a:r>
          </a:p>
          <a:p>
            <a:r>
              <a:rPr lang="sl-SI" sz="2000" dirty="0"/>
              <a:t>Pirhe previdno poberemo iz posode in jih posušimo na zraku.</a:t>
            </a:r>
          </a:p>
        </p:txBody>
      </p:sp>
      <p:pic>
        <p:nvPicPr>
          <p:cNvPr id="4" name="Slika 3" descr="Prav posebne temne pirhe dobimo, če jajca skuhamo v teranu.">
            <a:extLst>
              <a:ext uri="{FF2B5EF4-FFF2-40B4-BE49-F238E27FC236}">
                <a16:creationId xmlns:a16="http://schemas.microsoft.com/office/drawing/2014/main" xmlns="" id="{AA82BACB-7464-4C19-BDB6-B4A3C54E3868}"/>
              </a:ext>
            </a:extLst>
          </p:cNvPr>
          <p:cNvPicPr/>
          <p:nvPr/>
        </p:nvPicPr>
        <p:blipFill rotWithShape="1">
          <a:blip r:embed="rId2">
            <a:extLst>
              <a:ext uri="{28A0092B-C50C-407E-A947-70E740481C1C}">
                <a14:useLocalDpi xmlns:a14="http://schemas.microsoft.com/office/drawing/2010/main" val="0"/>
              </a:ext>
            </a:extLst>
          </a:blip>
          <a:srcRect l="14971" r="14781" b="2"/>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4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xmlns="" id="{81007F11-01E2-46B5-9DDB-5E318E0CE455}"/>
              </a:ext>
            </a:extLst>
          </p:cNvPr>
          <p:cNvSpPr>
            <a:spLocks noGrp="1"/>
          </p:cNvSpPr>
          <p:nvPr>
            <p:ph type="title"/>
          </p:nvPr>
        </p:nvSpPr>
        <p:spPr>
          <a:xfrm>
            <a:off x="838200" y="365125"/>
            <a:ext cx="10515599" cy="1325563"/>
          </a:xfrm>
        </p:spPr>
        <p:txBody>
          <a:bodyPr>
            <a:normAutofit/>
          </a:bodyPr>
          <a:lstStyle/>
          <a:p>
            <a:r>
              <a:rPr lang="sl-SI" b="1" dirty="0">
                <a:solidFill>
                  <a:srgbClr val="33CCFF"/>
                </a:solidFill>
              </a:rPr>
              <a:t>UMETELNO</a:t>
            </a:r>
            <a:r>
              <a:rPr lang="sl-SI" b="1" dirty="0"/>
              <a:t> </a:t>
            </a:r>
            <a:r>
              <a:rPr lang="sl-SI" b="1" dirty="0">
                <a:solidFill>
                  <a:srgbClr val="FF3399"/>
                </a:solidFill>
              </a:rPr>
              <a:t>OKRAŠENA</a:t>
            </a:r>
            <a:r>
              <a:rPr lang="sl-SI" b="1" dirty="0"/>
              <a:t> </a:t>
            </a:r>
            <a:r>
              <a:rPr lang="sl-SI" b="1" dirty="0">
                <a:solidFill>
                  <a:srgbClr val="00B050"/>
                </a:solidFill>
              </a:rPr>
              <a:t>JAJCA</a:t>
            </a:r>
          </a:p>
        </p:txBody>
      </p:sp>
      <p:sp>
        <p:nvSpPr>
          <p:cNvPr id="3" name="Označba mesta vsebine 2">
            <a:extLst>
              <a:ext uri="{FF2B5EF4-FFF2-40B4-BE49-F238E27FC236}">
                <a16:creationId xmlns:a16="http://schemas.microsoft.com/office/drawing/2014/main" xmlns="" id="{E29169DE-47CB-4D78-8704-E1533C2DA35D}"/>
              </a:ext>
            </a:extLst>
          </p:cNvPr>
          <p:cNvSpPr>
            <a:spLocks noGrp="1"/>
          </p:cNvSpPr>
          <p:nvPr>
            <p:ph idx="1"/>
          </p:nvPr>
        </p:nvSpPr>
        <p:spPr>
          <a:xfrm>
            <a:off x="838200" y="1825625"/>
            <a:ext cx="5393361" cy="4351338"/>
          </a:xfrm>
        </p:spPr>
        <p:txBody>
          <a:bodyPr>
            <a:normAutofit/>
          </a:bodyPr>
          <a:lstStyle/>
          <a:p>
            <a:r>
              <a:rPr lang="sl-SI" sz="2000" dirty="0"/>
              <a:t>Barvanja in okraševanja pirhov se lotimo na različne načine. Jajca lahko </a:t>
            </a:r>
            <a:r>
              <a:rPr lang="sl-SI" sz="2000" b="1" dirty="0"/>
              <a:t>trdo skuhamo</a:t>
            </a:r>
            <a:r>
              <a:rPr lang="sl-SI" sz="2000" dirty="0"/>
              <a:t> in jih nato pobarvamo ter po želji okrasimo s flomastri, vodenimi barvicami ali voščenkami, okrasimo s servietami…</a:t>
            </a:r>
          </a:p>
          <a:p>
            <a:r>
              <a:rPr lang="sl-SI" sz="2000" dirty="0"/>
              <a:t> Domišljiji damo prosto pot in se lotimo barvanja, praskanja, </a:t>
            </a:r>
            <a:r>
              <a:rPr lang="sl-SI" sz="2000" dirty="0" err="1"/>
              <a:t>servietne</a:t>
            </a:r>
            <a:r>
              <a:rPr lang="sl-SI" sz="2000" dirty="0"/>
              <a:t> tehnike, nanje lahko lepimo čipke, gumbe, kamenčke, semena ali štance, naredimo mozaike, z gobo ustvarimo edinstvene vzorce, slikamo z akvareli, lahko jih okrasimo z lističi in perjem, </a:t>
            </a:r>
            <a:r>
              <a:rPr lang="sl-SI" sz="2000" dirty="0" err="1"/>
              <a:t>poštempljamo</a:t>
            </a:r>
            <a:r>
              <a:rPr lang="sl-SI" sz="2000" dirty="0"/>
              <a:t> s štampiljkami ali nanje napišemo sporočilca, jih polepimo s pisanimi nalepkami ali okrasimo s svetlečimi bleščicami… Možnosti je nešteto!</a:t>
            </a:r>
          </a:p>
          <a:p>
            <a:endParaRPr lang="sl-SI" sz="2000" dirty="0"/>
          </a:p>
        </p:txBody>
      </p:sp>
      <p:pic>
        <p:nvPicPr>
          <p:cNvPr id="4" name="Slika 3" descr="Keramični pirhi">
            <a:extLst>
              <a:ext uri="{FF2B5EF4-FFF2-40B4-BE49-F238E27FC236}">
                <a16:creationId xmlns:a16="http://schemas.microsoft.com/office/drawing/2014/main" xmlns="" id="{B76109BB-9ACB-4463-BEA1-369D22985F40}"/>
              </a:ext>
            </a:extLst>
          </p:cNvPr>
          <p:cNvPicPr/>
          <p:nvPr/>
        </p:nvPicPr>
        <p:blipFill rotWithShape="1">
          <a:blip r:embed="rId2">
            <a:extLst>
              <a:ext uri="{28A0092B-C50C-407E-A947-70E740481C1C}">
                <a14:useLocalDpi xmlns:a14="http://schemas.microsoft.com/office/drawing/2010/main" val="0"/>
              </a:ext>
            </a:extLst>
          </a:blip>
          <a:srcRect l="19121" r="18880" b="1"/>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8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41D5348-2309-4A83-A42F-7B5C2F45EAEA}"/>
              </a:ext>
            </a:extLst>
          </p:cNvPr>
          <p:cNvSpPr>
            <a:spLocks noGrp="1"/>
          </p:cNvSpPr>
          <p:nvPr>
            <p:ph type="title"/>
          </p:nvPr>
        </p:nvSpPr>
        <p:spPr>
          <a:xfrm>
            <a:off x="838200" y="365126"/>
            <a:ext cx="10515600" cy="711200"/>
          </a:xfrm>
        </p:spPr>
        <p:txBody>
          <a:bodyPr/>
          <a:lstStyle/>
          <a:p>
            <a:r>
              <a:rPr lang="sl-SI" b="1" dirty="0">
                <a:solidFill>
                  <a:srgbClr val="D60000"/>
                </a:solidFill>
              </a:rPr>
              <a:t>NALOGA PRI GOSPODINJSTVU</a:t>
            </a:r>
          </a:p>
        </p:txBody>
      </p:sp>
      <p:sp>
        <p:nvSpPr>
          <p:cNvPr id="3" name="Označba mesta vsebine 2">
            <a:extLst>
              <a:ext uri="{FF2B5EF4-FFF2-40B4-BE49-F238E27FC236}">
                <a16:creationId xmlns:a16="http://schemas.microsoft.com/office/drawing/2014/main" xmlns="" id="{1D6A61D7-E16C-484D-B245-08841C1813A0}"/>
              </a:ext>
            </a:extLst>
          </p:cNvPr>
          <p:cNvSpPr>
            <a:spLocks noGrp="1"/>
          </p:cNvSpPr>
          <p:nvPr>
            <p:ph idx="1"/>
          </p:nvPr>
        </p:nvSpPr>
        <p:spPr>
          <a:xfrm>
            <a:off x="838200" y="1145218"/>
            <a:ext cx="10515600" cy="5347655"/>
          </a:xfrm>
        </p:spPr>
        <p:txBody>
          <a:bodyPr/>
          <a:lstStyle/>
          <a:p>
            <a:pPr marL="0" indent="0">
              <a:buNone/>
            </a:pPr>
            <a:r>
              <a:rPr lang="sl-SI" sz="3600" i="1" dirty="0"/>
              <a:t>A: Izberi katerikoli način barvanja jajc in mi pošlji fotografijo svojega izdelka.</a:t>
            </a:r>
          </a:p>
          <a:p>
            <a:pPr marL="0" indent="0">
              <a:buNone/>
            </a:pPr>
            <a:endParaRPr lang="sl-SI" dirty="0"/>
          </a:p>
          <a:p>
            <a:pPr marL="0" indent="0">
              <a:buNone/>
            </a:pPr>
            <a:r>
              <a:rPr lang="sl-SI" sz="3600" i="1" dirty="0"/>
              <a:t>B: Če v tvoji družini ne barvate pirhov, pa za nedeljsko kosilo pripravi praznični pogrinjek, ga fotografiraj in pošlji.</a:t>
            </a:r>
          </a:p>
          <a:p>
            <a:pPr marL="0" indent="0">
              <a:buNone/>
            </a:pPr>
            <a:r>
              <a:rPr lang="sl-SI" b="1" dirty="0">
                <a:solidFill>
                  <a:srgbClr val="0070C0"/>
                </a:solidFill>
              </a:rPr>
              <a:t>Pogrinjek =  </a:t>
            </a:r>
            <a:r>
              <a:rPr lang="sl-SI" b="1" i="1" dirty="0">
                <a:solidFill>
                  <a:srgbClr val="0070C0"/>
                </a:solidFill>
              </a:rPr>
              <a:t>kar se pripravi na (pogrnjeno) mizo </a:t>
            </a:r>
          </a:p>
          <a:p>
            <a:pPr marL="0" indent="0">
              <a:buNone/>
            </a:pPr>
            <a:r>
              <a:rPr lang="sl-SI" b="1" i="1" dirty="0">
                <a:solidFill>
                  <a:srgbClr val="0070C0"/>
                </a:solidFill>
              </a:rPr>
              <a:t>za serviranje hrane eni osebi.</a:t>
            </a:r>
          </a:p>
          <a:p>
            <a:pPr marL="0" indent="0">
              <a:buNone/>
            </a:pPr>
            <a:endParaRPr lang="sl-SI" b="1" i="1" dirty="0">
              <a:solidFill>
                <a:srgbClr val="0070C0"/>
              </a:solidFill>
            </a:endParaRPr>
          </a:p>
          <a:p>
            <a:pPr marL="0" indent="0">
              <a:buNone/>
            </a:pPr>
            <a:endParaRPr lang="sl-SI" b="1" dirty="0">
              <a:solidFill>
                <a:srgbClr val="0070C0"/>
              </a:solidFill>
            </a:endParaRPr>
          </a:p>
        </p:txBody>
      </p:sp>
      <p:pic>
        <p:nvPicPr>
          <p:cNvPr id="4" name="Slika 3" descr="Pogrinjki in jedilni pribor: Praznična miza in bonton">
            <a:extLst>
              <a:ext uri="{FF2B5EF4-FFF2-40B4-BE49-F238E27FC236}">
                <a16:creationId xmlns:a16="http://schemas.microsoft.com/office/drawing/2014/main" xmlns="" id="{3ECCD6C9-12E9-435F-ABD7-990A5830ED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660" y="3931288"/>
            <a:ext cx="3577590" cy="2314568"/>
          </a:xfrm>
          <a:prstGeom prst="rect">
            <a:avLst/>
          </a:prstGeom>
          <a:noFill/>
          <a:ln>
            <a:noFill/>
          </a:ln>
        </p:spPr>
      </p:pic>
      <p:pic>
        <p:nvPicPr>
          <p:cNvPr id="17" name="Slika 16" descr="Chef Clipart at GetDrawings | Free download">
            <a:extLst>
              <a:ext uri="{FF2B5EF4-FFF2-40B4-BE49-F238E27FC236}">
                <a16:creationId xmlns:a16="http://schemas.microsoft.com/office/drawing/2014/main" xmlns="" id="{D107E01E-DF68-4066-8068-7E6D2B05FA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6025" y="365126"/>
            <a:ext cx="1905001" cy="1854199"/>
          </a:xfrm>
          <a:prstGeom prst="rect">
            <a:avLst/>
          </a:prstGeom>
          <a:noFill/>
          <a:ln>
            <a:noFill/>
          </a:ln>
        </p:spPr>
      </p:pic>
      <p:sp>
        <p:nvSpPr>
          <p:cNvPr id="6" name="PoljeZBesedilom 5">
            <a:extLst>
              <a:ext uri="{FF2B5EF4-FFF2-40B4-BE49-F238E27FC236}">
                <a16:creationId xmlns:a16="http://schemas.microsoft.com/office/drawing/2014/main" xmlns="" id="{CCB58555-4994-4254-BE08-695642BEF258}"/>
              </a:ext>
            </a:extLst>
          </p:cNvPr>
          <p:cNvSpPr txBox="1"/>
          <p:nvPr/>
        </p:nvSpPr>
        <p:spPr>
          <a:xfrm>
            <a:off x="1100831" y="5592932"/>
            <a:ext cx="5069150" cy="646331"/>
          </a:xfrm>
          <a:prstGeom prst="rect">
            <a:avLst/>
          </a:prstGeom>
          <a:noFill/>
        </p:spPr>
        <p:txBody>
          <a:bodyPr wrap="square" rtlCol="0">
            <a:spAutoFit/>
          </a:bodyPr>
          <a:lstStyle/>
          <a:p>
            <a:r>
              <a:rPr lang="sl-SI" sz="3600" b="1" dirty="0">
                <a:solidFill>
                  <a:srgbClr val="FF0066"/>
                </a:solidFill>
              </a:rPr>
              <a:t>Želim vam lepe praznike!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858" y="4708218"/>
            <a:ext cx="1769428" cy="1769428"/>
          </a:xfrm>
          <a:prstGeom prst="rect">
            <a:avLst/>
          </a:prstGeom>
        </p:spPr>
      </p:pic>
    </p:spTree>
    <p:extLst>
      <p:ext uri="{BB962C8B-B14F-4D97-AF65-F5344CB8AC3E}">
        <p14:creationId xmlns:p14="http://schemas.microsoft.com/office/powerpoint/2010/main" val="4538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Pisanice in pirhi ....">
            <a:extLst>
              <a:ext uri="{FF2B5EF4-FFF2-40B4-BE49-F238E27FC236}">
                <a16:creationId xmlns:a16="http://schemas.microsoft.com/office/drawing/2014/main" xmlns="" id="{7779CFAA-E6D8-4F15-88F0-D98B9A40AA40}"/>
              </a:ext>
            </a:extLst>
          </p:cNvPr>
          <p:cNvPicPr/>
          <p:nvPr/>
        </p:nvPicPr>
        <p:blipFill rotWithShape="1">
          <a:blip r:embed="rId2">
            <a:alphaModFix/>
            <a:extLst>
              <a:ext uri="{28A0092B-C50C-407E-A947-70E740481C1C}">
                <a14:useLocalDpi xmlns:a14="http://schemas.microsoft.com/office/drawing/2010/main" val="0"/>
              </a:ext>
            </a:extLst>
          </a:blip>
          <a:srcRect l="20976" r="9097"/>
          <a:stretch/>
        </p:blipFill>
        <p:spPr bwMode="auto">
          <a:xfrm>
            <a:off x="5797543" y="10"/>
            <a:ext cx="6394152" cy="6857990"/>
          </a:xfrm>
          <a:prstGeom prst="rect">
            <a:avLst/>
          </a:prstGeom>
          <a:noFill/>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Označba mesta vsebine 2">
            <a:extLst>
              <a:ext uri="{FF2B5EF4-FFF2-40B4-BE49-F238E27FC236}">
                <a16:creationId xmlns:a16="http://schemas.microsoft.com/office/drawing/2014/main" xmlns="" id="{167DF599-6A0B-4AFB-A4B7-03E88FB37667}"/>
              </a:ext>
            </a:extLst>
          </p:cNvPr>
          <p:cNvSpPr>
            <a:spLocks noGrp="1"/>
          </p:cNvSpPr>
          <p:nvPr>
            <p:ph idx="1"/>
          </p:nvPr>
        </p:nvSpPr>
        <p:spPr>
          <a:xfrm>
            <a:off x="804997" y="2028825"/>
            <a:ext cx="4706803" cy="4032148"/>
          </a:xfrm>
        </p:spPr>
        <p:txBody>
          <a:bodyPr anchor="ctr">
            <a:normAutofit/>
          </a:bodyPr>
          <a:lstStyle/>
          <a:p>
            <a:pPr marL="0" indent="0">
              <a:buNone/>
            </a:pPr>
            <a:r>
              <a:rPr lang="sl-SI" sz="3200" dirty="0">
                <a:solidFill>
                  <a:srgbClr val="000000"/>
                </a:solidFill>
              </a:rPr>
              <a:t>Pri slovenščini si se ta teden naučil, kako opišemo ljudski običaj. Ker se nahajamo v tednu pred veliko nočjo, bomo pogledali nekaj značilnih velikonočnih  ljudskih običajev.</a:t>
            </a:r>
          </a:p>
          <a:p>
            <a:pPr marL="0" indent="0">
              <a:buNone/>
            </a:pPr>
            <a:endParaRPr lang="sl-SI" sz="2000" dirty="0">
              <a:solidFill>
                <a:srgbClr val="000000"/>
              </a:solidFill>
            </a:endParaRPr>
          </a:p>
        </p:txBody>
      </p:sp>
    </p:spTree>
    <p:extLst>
      <p:ext uri="{BB962C8B-B14F-4D97-AF65-F5344CB8AC3E}">
        <p14:creationId xmlns:p14="http://schemas.microsoft.com/office/powerpoint/2010/main" val="324829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Cvetna nedelja začetek neposredne priprave na Veliko noč | Radio ...">
            <a:extLst>
              <a:ext uri="{FF2B5EF4-FFF2-40B4-BE49-F238E27FC236}">
                <a16:creationId xmlns:a16="http://schemas.microsoft.com/office/drawing/2014/main" xmlns="" id="{865CBDFC-FC39-40E3-ACF5-D6C438AB90B3}"/>
              </a:ext>
            </a:extLst>
          </p:cNvPr>
          <p:cNvPicPr/>
          <p:nvPr/>
        </p:nvPicPr>
        <p:blipFill rotWithShape="1">
          <a:blip r:embed="rId2">
            <a:extLst>
              <a:ext uri="{28A0092B-C50C-407E-A947-70E740481C1C}">
                <a14:useLocalDpi xmlns:a14="http://schemas.microsoft.com/office/drawing/2010/main" val="0"/>
              </a:ext>
            </a:extLst>
          </a:blip>
          <a:srcRect t="9493" r="9091"/>
          <a:stretch/>
        </p:blipFill>
        <p:spPr bwMode="auto">
          <a:xfrm>
            <a:off x="20" y="10"/>
            <a:ext cx="12191980" cy="6857990"/>
          </a:xfrm>
          <a:prstGeom prst="rect">
            <a:avLst/>
          </a:prstGeom>
          <a:noFill/>
        </p:spPr>
      </p:pic>
      <p:sp>
        <p:nvSpPr>
          <p:cNvPr id="9" name="Freeform: Shape 8">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xmlns="" id="{1F048B49-BDC7-4054-BE80-42C0C5E1612E}"/>
              </a:ext>
            </a:extLst>
          </p:cNvPr>
          <p:cNvSpPr>
            <a:spLocks noGrp="1"/>
          </p:cNvSpPr>
          <p:nvPr>
            <p:ph type="title"/>
          </p:nvPr>
        </p:nvSpPr>
        <p:spPr>
          <a:xfrm>
            <a:off x="750242" y="632990"/>
            <a:ext cx="4062643" cy="1043409"/>
          </a:xfrm>
        </p:spPr>
        <p:txBody>
          <a:bodyPr>
            <a:normAutofit/>
          </a:bodyPr>
          <a:lstStyle/>
          <a:p>
            <a:r>
              <a:rPr lang="sl-SI" sz="3300" b="1" dirty="0">
                <a:solidFill>
                  <a:srgbClr val="9900CC"/>
                </a:solidFill>
              </a:rPr>
              <a:t>SLOVENSKI LJUDSKI VELIKONOČNI OBIČAJI</a:t>
            </a:r>
          </a:p>
        </p:txBody>
      </p:sp>
      <p:sp>
        <p:nvSpPr>
          <p:cNvPr id="3" name="Označba mesta vsebine 2">
            <a:extLst>
              <a:ext uri="{FF2B5EF4-FFF2-40B4-BE49-F238E27FC236}">
                <a16:creationId xmlns:a16="http://schemas.microsoft.com/office/drawing/2014/main" xmlns="" id="{AE2AB91D-515E-40E8-8E5D-00113F1541FD}"/>
              </a:ext>
            </a:extLst>
          </p:cNvPr>
          <p:cNvSpPr>
            <a:spLocks noGrp="1"/>
          </p:cNvSpPr>
          <p:nvPr>
            <p:ph idx="1"/>
          </p:nvPr>
        </p:nvSpPr>
        <p:spPr>
          <a:xfrm>
            <a:off x="520242" y="1774372"/>
            <a:ext cx="4062642" cy="2754086"/>
          </a:xfrm>
        </p:spPr>
        <p:txBody>
          <a:bodyPr anchor="t">
            <a:normAutofit/>
          </a:bodyPr>
          <a:lstStyle/>
          <a:p>
            <a:pPr marL="0" indent="0">
              <a:buNone/>
            </a:pPr>
            <a:endParaRPr lang="sl-SI" sz="1500"/>
          </a:p>
          <a:p>
            <a:pPr marL="0" indent="0">
              <a:buNone/>
            </a:pPr>
            <a:r>
              <a:rPr lang="sl-SI" sz="1500"/>
              <a:t>Človek je od nekdaj v svoj dom prinašal zelenje, še posebej na velikonočno cvetno nedeljo. Običaj izvira iz časa </a:t>
            </a:r>
            <a:r>
              <a:rPr lang="sl-SI" sz="1500" b="1"/>
              <a:t>pred krščanstvom</a:t>
            </a:r>
            <a:r>
              <a:rPr lang="sl-SI" sz="1500"/>
              <a:t>, ko so na tak način obdarovali in slavili </a:t>
            </a:r>
            <a:r>
              <a:rPr lang="sl-SI" sz="1500" b="1"/>
              <a:t>boginjo pomladi in plodnosti</a:t>
            </a:r>
            <a:r>
              <a:rPr lang="sl-SI" sz="1500"/>
              <a:t>, </a:t>
            </a:r>
            <a:r>
              <a:rPr lang="sl-SI" sz="1500" b="1"/>
              <a:t>Vesno</a:t>
            </a:r>
            <a:r>
              <a:rPr lang="sl-SI" sz="1500"/>
              <a:t>.</a:t>
            </a:r>
          </a:p>
          <a:p>
            <a:pPr marL="0" indent="0">
              <a:buNone/>
            </a:pPr>
            <a:r>
              <a:rPr lang="sl-SI" sz="1500" b="1"/>
              <a:t>Cvetni nedelji </a:t>
            </a:r>
            <a:r>
              <a:rPr lang="sl-SI" sz="1500"/>
              <a:t>pravimo tudi </a:t>
            </a:r>
            <a:r>
              <a:rPr lang="sl-SI" sz="1500" b="1"/>
              <a:t>»cvetnica«</a:t>
            </a:r>
            <a:r>
              <a:rPr lang="sl-SI" sz="1500"/>
              <a:t> in je zadnja nedelja pred veliko nočjo. Na ta dan katoliški verniki blagoslavljajo oljčne veje ali pomladansko zelenje, povezano v šope ali butare.</a:t>
            </a:r>
          </a:p>
          <a:p>
            <a:pPr marL="0" indent="0">
              <a:buNone/>
            </a:pPr>
            <a:endParaRPr lang="sl-SI" sz="1500"/>
          </a:p>
        </p:txBody>
      </p:sp>
    </p:spTree>
    <p:extLst>
      <p:ext uri="{BB962C8B-B14F-4D97-AF65-F5344CB8AC3E}">
        <p14:creationId xmlns:p14="http://schemas.microsoft.com/office/powerpoint/2010/main" val="271658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3AB00AE-4340-440F-82E1-9F69D1D55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Radio 1">
            <a:extLst>
              <a:ext uri="{FF2B5EF4-FFF2-40B4-BE49-F238E27FC236}">
                <a16:creationId xmlns:a16="http://schemas.microsoft.com/office/drawing/2014/main" xmlns="" id="{2E6C972A-61DB-4424-8435-EA489D276019}"/>
              </a:ext>
            </a:extLst>
          </p:cNvPr>
          <p:cNvPicPr/>
          <p:nvPr/>
        </p:nvPicPr>
        <p:blipFill rotWithShape="1">
          <a:blip r:embed="rId2">
            <a:alphaModFix/>
            <a:extLst>
              <a:ext uri="{28A0092B-C50C-407E-A947-70E740481C1C}">
                <a14:useLocalDpi xmlns:a14="http://schemas.microsoft.com/office/drawing/2010/main" val="0"/>
              </a:ext>
            </a:extLst>
          </a:blip>
          <a:srcRect t="13965" r="2" b="10672"/>
          <a:stretch/>
        </p:blipFill>
        <p:spPr bwMode="auto">
          <a:xfrm>
            <a:off x="6083786" y="-168316"/>
            <a:ext cx="6261330" cy="3932313"/>
          </a:xfrm>
          <a:prstGeom prst="rect">
            <a:avLst/>
          </a:prstGeom>
          <a:noFill/>
          <a:effectLst>
            <a:softEdge rad="533400"/>
          </a:effectLst>
        </p:spPr>
      </p:pic>
      <p:pic>
        <p:nvPicPr>
          <p:cNvPr id="8" name="Slika 7" descr="Velikonočne butarice – Mojca Bartolič - Mestna knjižnica Ljubljana">
            <a:extLst>
              <a:ext uri="{FF2B5EF4-FFF2-40B4-BE49-F238E27FC236}">
                <a16:creationId xmlns:a16="http://schemas.microsoft.com/office/drawing/2014/main" xmlns="" id="{D6858AAE-0136-40F4-A9D2-63CE6B66C461}"/>
              </a:ext>
            </a:extLst>
          </p:cNvPr>
          <p:cNvPicPr/>
          <p:nvPr/>
        </p:nvPicPr>
        <p:blipFill rotWithShape="1">
          <a:blip r:embed="rId3">
            <a:extLst>
              <a:ext uri="{28A0092B-C50C-407E-A947-70E740481C1C}">
                <a14:useLocalDpi xmlns:a14="http://schemas.microsoft.com/office/drawing/2010/main" val="0"/>
              </a:ext>
            </a:extLst>
          </a:blip>
          <a:srcRect t="29614" b="32025"/>
          <a:stretch/>
        </p:blipFill>
        <p:spPr bwMode="auto">
          <a:xfrm>
            <a:off x="6089904" y="2487166"/>
            <a:ext cx="6263640" cy="4215384"/>
          </a:xfrm>
          <a:prstGeom prst="rect">
            <a:avLst/>
          </a:prstGeom>
          <a:noFill/>
          <a:effectLst>
            <a:softEdge rad="533400"/>
          </a:effectLst>
        </p:spPr>
      </p:pic>
      <p:pic>
        <p:nvPicPr>
          <p:cNvPr id="15" name="Picture 14">
            <a:extLst>
              <a:ext uri="{FF2B5EF4-FFF2-40B4-BE49-F238E27FC236}">
                <a16:creationId xmlns:a16="http://schemas.microsoft.com/office/drawing/2014/main" xmlns=""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značba mesta vsebine 2">
            <a:extLst>
              <a:ext uri="{FF2B5EF4-FFF2-40B4-BE49-F238E27FC236}">
                <a16:creationId xmlns:a16="http://schemas.microsoft.com/office/drawing/2014/main" xmlns="" id="{8052D334-5A2A-47FC-B324-87A54A96AC89}"/>
              </a:ext>
            </a:extLst>
          </p:cNvPr>
          <p:cNvSpPr>
            <a:spLocks noGrp="1"/>
          </p:cNvSpPr>
          <p:nvPr>
            <p:ph idx="1"/>
          </p:nvPr>
        </p:nvSpPr>
        <p:spPr>
          <a:xfrm>
            <a:off x="804997" y="2272143"/>
            <a:ext cx="4803637" cy="3788830"/>
          </a:xfrm>
        </p:spPr>
        <p:txBody>
          <a:bodyPr anchor="ctr">
            <a:normAutofit/>
          </a:bodyPr>
          <a:lstStyle/>
          <a:p>
            <a:pPr marL="0" indent="0">
              <a:buNone/>
            </a:pPr>
            <a:r>
              <a:rPr lang="sl-SI" sz="2000">
                <a:solidFill>
                  <a:srgbClr val="000000"/>
                </a:solidFill>
              </a:rPr>
              <a:t>S cvetno nedeljo povezujemo zelo </a:t>
            </a:r>
            <a:r>
              <a:rPr lang="sl-SI" sz="2000" b="1">
                <a:solidFill>
                  <a:srgbClr val="000000"/>
                </a:solidFill>
              </a:rPr>
              <a:t>staro šego</a:t>
            </a:r>
            <a:r>
              <a:rPr lang="sl-SI" sz="2000">
                <a:solidFill>
                  <a:srgbClr val="000000"/>
                </a:solidFill>
              </a:rPr>
              <a:t>. Ljudje so zbirali »sveto« rastlinje, ki naj bi varovalo pred strelo in drugimi naravnimi dejavniki, na katere ne moremo vplivati, prav tako pa naj bi pospeševalo rast, plodnost in odganjalo zle sile ter bolezen. Rastlinje so povezali v „butare“, ki jih verniki še danes na cvetno nedeljo nosijo blagoslovit v cerkev.</a:t>
            </a:r>
          </a:p>
          <a:p>
            <a:pPr marL="0" indent="0">
              <a:buNone/>
            </a:pPr>
            <a:r>
              <a:rPr lang="sl-SI" sz="2000">
                <a:solidFill>
                  <a:srgbClr val="000000"/>
                </a:solidFill>
              </a:rPr>
              <a:t> </a:t>
            </a:r>
          </a:p>
          <a:p>
            <a:pPr marL="0" indent="0">
              <a:buNone/>
            </a:pPr>
            <a:endParaRPr lang="sl-SI" sz="2000">
              <a:solidFill>
                <a:srgbClr val="000000"/>
              </a:solidFill>
            </a:endParaRPr>
          </a:p>
        </p:txBody>
      </p:sp>
    </p:spTree>
    <p:extLst>
      <p:ext uri="{BB962C8B-B14F-4D97-AF65-F5344CB8AC3E}">
        <p14:creationId xmlns:p14="http://schemas.microsoft.com/office/powerpoint/2010/main" val="137477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A52E2B21-EB06-42BA-9B4C-6E860585FA0B}"/>
              </a:ext>
            </a:extLst>
          </p:cNvPr>
          <p:cNvSpPr>
            <a:spLocks noGrp="1"/>
          </p:cNvSpPr>
          <p:nvPr>
            <p:ph idx="1"/>
          </p:nvPr>
        </p:nvSpPr>
        <p:spPr>
          <a:xfrm>
            <a:off x="838200" y="657225"/>
            <a:ext cx="10515600" cy="5519738"/>
          </a:xfrm>
        </p:spPr>
        <p:txBody>
          <a:bodyPr>
            <a:normAutofit/>
          </a:bodyPr>
          <a:lstStyle/>
          <a:p>
            <a:pPr marL="0" indent="0">
              <a:buNone/>
            </a:pPr>
            <a:r>
              <a:rPr lang="sl-SI" dirty="0"/>
              <a:t>Cvetni nedelji sledi velikonočna nedelja. Za </a:t>
            </a:r>
            <a:r>
              <a:rPr lang="sl-SI" b="1" dirty="0"/>
              <a:t>vernike</a:t>
            </a:r>
            <a:r>
              <a:rPr lang="sl-SI" dirty="0"/>
              <a:t> je to najpomembnejši verski praznik v letu, saj na ta dan pa praznujejo Jezusovo vstajenje od mrtvih.</a:t>
            </a:r>
          </a:p>
          <a:p>
            <a:pPr marL="0" indent="0">
              <a:buNone/>
            </a:pPr>
            <a:r>
              <a:rPr lang="sl-SI" b="1" dirty="0">
                <a:solidFill>
                  <a:srgbClr val="FF0000"/>
                </a:solidFill>
              </a:rPr>
              <a:t>Kateri so simboli velike noči na Slovenskem? </a:t>
            </a:r>
          </a:p>
          <a:p>
            <a:pPr marL="0" indent="0">
              <a:buNone/>
            </a:pPr>
            <a:r>
              <a:rPr lang="sl-SI" b="1" i="1" dirty="0">
                <a:solidFill>
                  <a:srgbClr val="00B050"/>
                </a:solidFill>
              </a:rPr>
              <a:t>Tradicionalno na veliko noč pripravimo:</a:t>
            </a:r>
          </a:p>
          <a:p>
            <a:r>
              <a:rPr lang="sl-SI" b="1" dirty="0"/>
              <a:t>Velikonočna jajca ali pirhe. </a:t>
            </a:r>
            <a:r>
              <a:rPr lang="sl-SI" dirty="0"/>
              <a:t>Nekoč so bili pirhi obarvani rdeče, saj so simbol vstajenja ali kaplje krvi, jajce pa predstavlja tudi vstajenje. Piščanec skozi jajčno lupino vstopi v nov svet, prav tako pa je iz groba vstal tudi Jezus.</a:t>
            </a:r>
          </a:p>
          <a:p>
            <a:r>
              <a:rPr lang="sl-SI" b="1" dirty="0"/>
              <a:t>Hren, </a:t>
            </a:r>
            <a:r>
              <a:rPr lang="sl-SI" dirty="0"/>
              <a:t>ki simbolizira žeblje.</a:t>
            </a:r>
          </a:p>
          <a:p>
            <a:r>
              <a:rPr lang="sl-SI" b="1" dirty="0"/>
              <a:t>Potico, </a:t>
            </a:r>
            <a:r>
              <a:rPr lang="sl-SI" dirty="0"/>
              <a:t>ki simbolizira trnovo krono.</a:t>
            </a:r>
          </a:p>
          <a:p>
            <a:r>
              <a:rPr lang="sl-SI" b="1" dirty="0"/>
              <a:t>Velikonočno šunko, </a:t>
            </a:r>
            <a:r>
              <a:rPr lang="sl-SI" dirty="0"/>
              <a:t>ki simbolizira Kristusovo telo.</a:t>
            </a:r>
          </a:p>
          <a:p>
            <a:pPr marL="0" indent="0">
              <a:buNone/>
            </a:pPr>
            <a:endParaRPr lang="sl-SI" dirty="0"/>
          </a:p>
        </p:txBody>
      </p:sp>
    </p:spTree>
    <p:extLst>
      <p:ext uri="{BB962C8B-B14F-4D97-AF65-F5344CB8AC3E}">
        <p14:creationId xmlns:p14="http://schemas.microsoft.com/office/powerpoint/2010/main" val="303001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Tehnike barvanja pirhov - od pisane svile do terana (video ...">
            <a:extLst>
              <a:ext uri="{FF2B5EF4-FFF2-40B4-BE49-F238E27FC236}">
                <a16:creationId xmlns:a16="http://schemas.microsoft.com/office/drawing/2014/main" xmlns="" id="{F52C8822-547C-4D29-851D-868CBBA17787}"/>
              </a:ext>
            </a:extLst>
          </p:cNvPr>
          <p:cNvPicPr/>
          <p:nvPr/>
        </p:nvPicPr>
        <p:blipFill rotWithShape="1">
          <a:blip r:embed="rId2">
            <a:extLst>
              <a:ext uri="{28A0092B-C50C-407E-A947-70E740481C1C}">
                <a14:useLocalDpi xmlns:a14="http://schemas.microsoft.com/office/drawing/2010/main" val="0"/>
              </a:ext>
            </a:extLst>
          </a:blip>
          <a:srcRect l="491" r="1424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4" name="Slika 3">
            <a:extLst>
              <a:ext uri="{FF2B5EF4-FFF2-40B4-BE49-F238E27FC236}">
                <a16:creationId xmlns:a16="http://schemas.microsoft.com/office/drawing/2014/main" xmlns="" id="{B835EA1D-54AD-4FD5-B9FE-D7745FED6F24}"/>
              </a:ext>
            </a:extLst>
          </p:cNvPr>
          <p:cNvPicPr/>
          <p:nvPr/>
        </p:nvPicPr>
        <p:blipFill rotWithShape="1">
          <a:blip r:embed="rId3">
            <a:extLst>
              <a:ext uri="{28A0092B-C50C-407E-A947-70E740481C1C}">
                <a14:useLocalDpi xmlns:a14="http://schemas.microsoft.com/office/drawing/2010/main" val="0"/>
              </a:ext>
            </a:extLst>
          </a:blip>
          <a:srcRect t="388" r="2" b="5207"/>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p:spPr>
      </p:pic>
      <p:pic>
        <p:nvPicPr>
          <p:cNvPr id="5" name="Slika 4">
            <a:extLst>
              <a:ext uri="{FF2B5EF4-FFF2-40B4-BE49-F238E27FC236}">
                <a16:creationId xmlns:a16="http://schemas.microsoft.com/office/drawing/2014/main" xmlns="" id="{ABA664F3-CB53-4379-900A-929725586D98}"/>
              </a:ext>
            </a:extLst>
          </p:cNvPr>
          <p:cNvPicPr/>
          <p:nvPr/>
        </p:nvPicPr>
        <p:blipFill rotWithShape="1">
          <a:blip r:embed="rId4">
            <a:extLst>
              <a:ext uri="{28A0092B-C50C-407E-A947-70E740481C1C}">
                <a14:useLocalDpi xmlns:a14="http://schemas.microsoft.com/office/drawing/2010/main" val="0"/>
              </a:ext>
            </a:extLst>
          </a:blip>
          <a:srcRect l="1279" r="4444" b="-1"/>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14" name="Freeform: Shape 13">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značba mesta vsebine 2">
            <a:extLst>
              <a:ext uri="{FF2B5EF4-FFF2-40B4-BE49-F238E27FC236}">
                <a16:creationId xmlns:a16="http://schemas.microsoft.com/office/drawing/2014/main" xmlns="" id="{06762241-5178-49ED-A835-E42E3683EF94}"/>
              </a:ext>
            </a:extLst>
          </p:cNvPr>
          <p:cNvSpPr>
            <a:spLocks noGrp="1"/>
          </p:cNvSpPr>
          <p:nvPr>
            <p:ph idx="1"/>
          </p:nvPr>
        </p:nvSpPr>
        <p:spPr>
          <a:xfrm>
            <a:off x="448056" y="2258568"/>
            <a:ext cx="2807208" cy="3922776"/>
          </a:xfrm>
        </p:spPr>
        <p:txBody>
          <a:bodyPr>
            <a:normAutofit/>
          </a:bodyPr>
          <a:lstStyle/>
          <a:p>
            <a:pPr marL="0" indent="0">
              <a:buNone/>
            </a:pPr>
            <a:r>
              <a:rPr lang="sl-SI" sz="1700" b="1"/>
              <a:t>Tudi tisti, ki ne praznujejo velike noči, se radi držijo običajev tega krščanskega praznika, zlasti barvanja pirhov. </a:t>
            </a:r>
          </a:p>
          <a:p>
            <a:pPr marL="0" indent="0">
              <a:buNone/>
            </a:pPr>
            <a:endParaRPr lang="sl-SI" sz="1700" b="1"/>
          </a:p>
          <a:p>
            <a:pPr marL="0" indent="0">
              <a:buNone/>
            </a:pPr>
            <a:r>
              <a:rPr lang="sl-SI" sz="1700" b="1"/>
              <a:t>Pirh ali velikonočno jajce</a:t>
            </a:r>
            <a:r>
              <a:rPr lang="sl-SI" sz="1700"/>
              <a:t> je tradicionalen velikonočni okrasek, ki ne sme manjkati na nobeni velikonočni mizi. Obenem predstavljajo tudi odlično priložnost, da se ob barvanju </a:t>
            </a:r>
            <a:r>
              <a:rPr lang="sl-SI" sz="1700" b="1"/>
              <a:t>zabava cela družina</a:t>
            </a:r>
            <a:r>
              <a:rPr lang="sl-SI" sz="1700"/>
              <a:t>.</a:t>
            </a:r>
            <a:r>
              <a:rPr lang="sl-SI" sz="1700" b="1"/>
              <a:t> </a:t>
            </a:r>
          </a:p>
          <a:p>
            <a:pPr marL="0" indent="0">
              <a:buNone/>
            </a:pPr>
            <a:endParaRPr lang="sl-SI" sz="1700" b="1"/>
          </a:p>
        </p:txBody>
      </p:sp>
      <p:pic>
        <p:nvPicPr>
          <p:cNvPr id="6" name="Slika 5" descr="Pirhi">
            <a:extLst>
              <a:ext uri="{FF2B5EF4-FFF2-40B4-BE49-F238E27FC236}">
                <a16:creationId xmlns:a16="http://schemas.microsoft.com/office/drawing/2014/main" xmlns="" id="{64660D34-D387-49AD-B62C-6758A7BB311A}"/>
              </a:ext>
            </a:extLst>
          </p:cNvPr>
          <p:cNvPicPr/>
          <p:nvPr/>
        </p:nvPicPr>
        <p:blipFill rotWithShape="1">
          <a:blip r:embed="rId5">
            <a:extLst>
              <a:ext uri="{28A0092B-C50C-407E-A947-70E740481C1C}">
                <a14:useLocalDpi xmlns:a14="http://schemas.microsoft.com/office/drawing/2010/main" val="0"/>
              </a:ext>
            </a:extLst>
          </a:blip>
          <a:srcRect t="5632"/>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Tree>
    <p:extLst>
      <p:ext uri="{BB962C8B-B14F-4D97-AF65-F5344CB8AC3E}">
        <p14:creationId xmlns:p14="http://schemas.microsoft.com/office/powerpoint/2010/main" val="9568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xmlns="" id="{29F7DDF7-9B0E-41FF-BAC9-74B34145EF42}"/>
              </a:ext>
            </a:extLst>
          </p:cNvPr>
          <p:cNvSpPr>
            <a:spLocks noGrp="1"/>
          </p:cNvSpPr>
          <p:nvPr>
            <p:ph type="title"/>
          </p:nvPr>
        </p:nvSpPr>
        <p:spPr>
          <a:xfrm>
            <a:off x="686834" y="1153572"/>
            <a:ext cx="3200400" cy="4461163"/>
          </a:xfrm>
        </p:spPr>
        <p:txBody>
          <a:bodyPr>
            <a:normAutofit/>
          </a:bodyPr>
          <a:lstStyle/>
          <a:p>
            <a:r>
              <a:rPr lang="sl-SI" b="1">
                <a:solidFill>
                  <a:srgbClr val="FFFFFF"/>
                </a:solidFill>
              </a:rPr>
              <a:t>BARVANJE JAJC Z NARAVNIMI BARVILI</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a:extLst>
              <a:ext uri="{FF2B5EF4-FFF2-40B4-BE49-F238E27FC236}">
                <a16:creationId xmlns:a16="http://schemas.microsoft.com/office/drawing/2014/main" xmlns="" id="{0DD4F1DF-2135-4D0D-B4E6-CAEB2D869788}"/>
              </a:ext>
            </a:extLst>
          </p:cNvPr>
          <p:cNvSpPr>
            <a:spLocks noGrp="1"/>
          </p:cNvSpPr>
          <p:nvPr>
            <p:ph idx="1"/>
          </p:nvPr>
        </p:nvSpPr>
        <p:spPr>
          <a:xfrm>
            <a:off x="4447308" y="591344"/>
            <a:ext cx="6906491" cy="5585619"/>
          </a:xfrm>
        </p:spPr>
        <p:txBody>
          <a:bodyPr anchor="ctr">
            <a:normAutofit/>
          </a:bodyPr>
          <a:lstStyle/>
          <a:p>
            <a:pPr marL="0" indent="0">
              <a:buNone/>
            </a:pPr>
            <a:r>
              <a:rPr lang="sl-SI" dirty="0"/>
              <a:t>Dan danes se ljudje čedalje bolj zavedamo, kako pomembno je, da ohranjamo naravo, jemo zdravo in ne vnašamo po nepotrebnem različnih kemičnih substanc v naše telo.</a:t>
            </a:r>
          </a:p>
          <a:p>
            <a:pPr marL="0" indent="0">
              <a:buNone/>
            </a:pPr>
            <a:endParaRPr lang="sl-SI" dirty="0"/>
          </a:p>
          <a:p>
            <a:pPr marL="0" indent="0">
              <a:buNone/>
            </a:pPr>
            <a:r>
              <a:rPr lang="sl-SI" dirty="0"/>
              <a:t>Zato mnogi jajca pobarvajo z naravnimi barvili.</a:t>
            </a:r>
          </a:p>
          <a:p>
            <a:pPr marL="0" indent="0">
              <a:buNone/>
            </a:pPr>
            <a:endParaRPr lang="sl-SI" dirty="0"/>
          </a:p>
          <a:p>
            <a:pPr marL="0" indent="0">
              <a:buNone/>
            </a:pPr>
            <a:r>
              <a:rPr lang="sl-SI" dirty="0"/>
              <a:t>Poglejmo nekaj primerov naravno obarvanih jajc.</a:t>
            </a:r>
          </a:p>
        </p:txBody>
      </p:sp>
    </p:spTree>
    <p:extLst>
      <p:ext uri="{BB962C8B-B14F-4D97-AF65-F5344CB8AC3E}">
        <p14:creationId xmlns:p14="http://schemas.microsoft.com/office/powerpoint/2010/main" val="399419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xmlns=""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xmlns="" id="{4EC8E1E1-37C7-4F7F-93C2-ED46695F07D5}"/>
              </a:ext>
            </a:extLst>
          </p:cNvPr>
          <p:cNvSpPr>
            <a:spLocks noGrp="1"/>
          </p:cNvSpPr>
          <p:nvPr>
            <p:ph type="title"/>
          </p:nvPr>
        </p:nvSpPr>
        <p:spPr>
          <a:xfrm>
            <a:off x="838200" y="365125"/>
            <a:ext cx="10515599" cy="1325563"/>
          </a:xfrm>
        </p:spPr>
        <p:txBody>
          <a:bodyPr>
            <a:normAutofit/>
          </a:bodyPr>
          <a:lstStyle/>
          <a:p>
            <a:r>
              <a:rPr lang="sl-SI" b="1" dirty="0">
                <a:solidFill>
                  <a:srgbClr val="663300"/>
                </a:solidFill>
              </a:rPr>
              <a:t>BARVANJE S ČEBULNIMI OLUPKI</a:t>
            </a:r>
          </a:p>
        </p:txBody>
      </p:sp>
      <p:sp>
        <p:nvSpPr>
          <p:cNvPr id="3" name="Označba mesta vsebine 2">
            <a:extLst>
              <a:ext uri="{FF2B5EF4-FFF2-40B4-BE49-F238E27FC236}">
                <a16:creationId xmlns:a16="http://schemas.microsoft.com/office/drawing/2014/main" xmlns="" id="{0072A6CD-33E1-427B-9123-4DFD5D072037}"/>
              </a:ext>
            </a:extLst>
          </p:cNvPr>
          <p:cNvSpPr>
            <a:spLocks noGrp="1"/>
          </p:cNvSpPr>
          <p:nvPr>
            <p:ph idx="1"/>
          </p:nvPr>
        </p:nvSpPr>
        <p:spPr>
          <a:xfrm>
            <a:off x="838200" y="1825625"/>
            <a:ext cx="5393361" cy="4351338"/>
          </a:xfrm>
        </p:spPr>
        <p:txBody>
          <a:bodyPr>
            <a:normAutofit/>
          </a:bodyPr>
          <a:lstStyle/>
          <a:p>
            <a:r>
              <a:rPr lang="sl-SI" sz="1500"/>
              <a:t>V večji lonec stresemo čebulne olupke in jih zalijemo s hladno vodo. Dodamo žlico kisa, premešamo in pustimo, da se olupki namakajo. </a:t>
            </a:r>
          </a:p>
          <a:p>
            <a:r>
              <a:rPr lang="sl-SI" sz="1500"/>
              <a:t>Če je potrebno, jajca operemo v mlačni vodi ali kisu, da odstranimo morebitno umazanijo oziroma mastne madeže. Poljubno jih okrasimo z vejicami, listi in cvetovi ter ovijemo s kosi najlona, ki jih na zadnji strani tesno povežemo z vrvico ali </a:t>
            </a:r>
            <a:r>
              <a:rPr lang="sl-SI" sz="1500" err="1"/>
              <a:t>šivilsko</a:t>
            </a:r>
            <a:r>
              <a:rPr lang="sl-SI" sz="1500"/>
              <a:t> nitjo. Da se bodo listi in zelenje lepše prijeli na lupino, jih pred nanašanjem premažemo z beljakom. </a:t>
            </a:r>
          </a:p>
          <a:p>
            <a:r>
              <a:rPr lang="sl-SI" sz="1500"/>
              <a:t>Jajca previdno položimo v posodo in jih prekrijemo z olupki. Po potrebi prilijemo še malo hladne vode, saj morajo biti jajca v celoti pokrita s tekočino. Posodo pristavimo na kuhalnik in vsebino počasi </a:t>
            </a:r>
            <a:r>
              <a:rPr lang="sl-SI" sz="1500" err="1"/>
              <a:t>zavremo.Temperaturo</a:t>
            </a:r>
            <a:r>
              <a:rPr lang="sl-SI" sz="1500"/>
              <a:t> znižamo, da voda komaj opazno vre in </a:t>
            </a:r>
            <a:r>
              <a:rPr lang="sl-SI" sz="1500" b="1"/>
              <a:t>jajca kuhamo še vsaj 10 minut</a:t>
            </a:r>
            <a:r>
              <a:rPr lang="sl-SI" sz="1500"/>
              <a:t>. Lonec odstavimo in pustimo, da se jajca nekoliko ohladijo v obarvani tekočini. Dlje kot jih bomo pustili, bolj intenzivna bo barva. </a:t>
            </a:r>
          </a:p>
          <a:p>
            <a:r>
              <a:rPr lang="sl-SI" sz="1500"/>
              <a:t>Ohlajenim jajcem odstranimo najlon in zelenje. Za lepši lesk jih na koncu premažemo še z oljem ali kosom slanine. </a:t>
            </a:r>
          </a:p>
        </p:txBody>
      </p:sp>
      <p:pic>
        <p:nvPicPr>
          <p:cNvPr id="4" name="Slika 3" descr="Slika, ki vsebuje besede hrana, miza, notranji, kolobarni grafikon&#10;&#10;Opis je samodejno ustvarjen">
            <a:extLst>
              <a:ext uri="{FF2B5EF4-FFF2-40B4-BE49-F238E27FC236}">
                <a16:creationId xmlns:a16="http://schemas.microsoft.com/office/drawing/2014/main" xmlns="" id="{72B60B79-1DA0-4607-9FE0-C49DD9248CAA}"/>
              </a:ext>
            </a:extLst>
          </p:cNvPr>
          <p:cNvPicPr/>
          <p:nvPr/>
        </p:nvPicPr>
        <p:blipFill rotWithShape="1">
          <a:blip r:embed="rId2">
            <a:extLst>
              <a:ext uri="{28A0092B-C50C-407E-A947-70E740481C1C}">
                <a14:useLocalDpi xmlns:a14="http://schemas.microsoft.com/office/drawing/2010/main" val="0"/>
              </a:ext>
            </a:extLst>
          </a:blip>
          <a:srcRect l="20831" r="4265"/>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22" name="Arc 10">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1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14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xmlns="" id="{BF25BA9D-20FA-4500-88B5-DE3BB8BB86D4}"/>
              </a:ext>
            </a:extLst>
          </p:cNvPr>
          <p:cNvSpPr>
            <a:spLocks noGrp="1"/>
          </p:cNvSpPr>
          <p:nvPr>
            <p:ph type="title"/>
          </p:nvPr>
        </p:nvSpPr>
        <p:spPr>
          <a:xfrm>
            <a:off x="838200" y="365125"/>
            <a:ext cx="10515599" cy="1325563"/>
          </a:xfrm>
        </p:spPr>
        <p:txBody>
          <a:bodyPr>
            <a:normAutofit/>
          </a:bodyPr>
          <a:lstStyle/>
          <a:p>
            <a:r>
              <a:rPr lang="sl-SI" b="1" dirty="0">
                <a:solidFill>
                  <a:srgbClr val="FFC000"/>
                </a:solidFill>
              </a:rPr>
              <a:t>RUMENO OBARVANA JAJCA</a:t>
            </a:r>
          </a:p>
        </p:txBody>
      </p:sp>
      <p:sp>
        <p:nvSpPr>
          <p:cNvPr id="3" name="Označba mesta vsebine 2">
            <a:extLst>
              <a:ext uri="{FF2B5EF4-FFF2-40B4-BE49-F238E27FC236}">
                <a16:creationId xmlns:a16="http://schemas.microsoft.com/office/drawing/2014/main" xmlns="" id="{432F88BD-A8EF-4261-8736-ECFB2B1872A0}"/>
              </a:ext>
            </a:extLst>
          </p:cNvPr>
          <p:cNvSpPr>
            <a:spLocks noGrp="1"/>
          </p:cNvSpPr>
          <p:nvPr>
            <p:ph idx="1"/>
          </p:nvPr>
        </p:nvSpPr>
        <p:spPr>
          <a:xfrm>
            <a:off x="838200" y="1825625"/>
            <a:ext cx="5393361" cy="4351338"/>
          </a:xfrm>
        </p:spPr>
        <p:txBody>
          <a:bodyPr>
            <a:normAutofit fontScale="92500" lnSpcReduction="20000"/>
          </a:bodyPr>
          <a:lstStyle/>
          <a:p>
            <a:r>
              <a:rPr lang="sl-SI" dirty="0"/>
              <a:t>Živahno </a:t>
            </a:r>
            <a:r>
              <a:rPr lang="sl-SI" b="1" dirty="0"/>
              <a:t>rumeno</a:t>
            </a:r>
            <a:r>
              <a:rPr lang="sl-SI" dirty="0"/>
              <a:t> barvo lahko dobimo tudi, če jajca trdo skuhamo v kurkumi.</a:t>
            </a:r>
          </a:p>
          <a:p>
            <a:r>
              <a:rPr lang="sl-SI" dirty="0"/>
              <a:t>V vodo vsujemo kurkumo (vsaj 4 jedilne žlice) in 2 žlici kisa, ter kuhamo dobrih 30 minut. Končna barva pirhov je odvisna od barve lupine in količine dodane kurkume, a običajno je govora o rumenih do zlatih pisanicah. </a:t>
            </a:r>
          </a:p>
          <a:p>
            <a:r>
              <a:rPr lang="sl-SI" b="1" dirty="0"/>
              <a:t>Oranžna</a:t>
            </a:r>
            <a:r>
              <a:rPr lang="sl-SI" dirty="0"/>
              <a:t> jajca bomo dobili, če jih obarvamo s čilijem v prahu (postopek priprave je podoben kot pri kurkumi).</a:t>
            </a:r>
          </a:p>
        </p:txBody>
      </p:sp>
      <p:pic>
        <p:nvPicPr>
          <p:cNvPr id="4" name="Slika 3" descr="Onaplus - Ste za naravno barvanje pirhov?">
            <a:extLst>
              <a:ext uri="{FF2B5EF4-FFF2-40B4-BE49-F238E27FC236}">
                <a16:creationId xmlns:a16="http://schemas.microsoft.com/office/drawing/2014/main" xmlns="" id="{C3EE2C5D-FF62-4E4E-A67D-44CB0C938592}"/>
              </a:ext>
            </a:extLst>
          </p:cNvPr>
          <p:cNvPicPr/>
          <p:nvPr/>
        </p:nvPicPr>
        <p:blipFill rotWithShape="1">
          <a:blip r:embed="rId2">
            <a:extLst>
              <a:ext uri="{28A0092B-C50C-407E-A947-70E740481C1C}">
                <a14:useLocalDpi xmlns:a14="http://schemas.microsoft.com/office/drawing/2010/main" val="0"/>
              </a:ext>
            </a:extLst>
          </a:blip>
          <a:srcRect l="4451" r="24048" b="-2"/>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85003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512</Words>
  <Application>Microsoft Office PowerPoint</Application>
  <PresentationFormat>Custom</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Officeova tema</vt:lpstr>
      <vt:lpstr>PRAZNIČNE DOBROTE GOS + LUM 10. 4.</vt:lpstr>
      <vt:lpstr>PowerPoint Presentation</vt:lpstr>
      <vt:lpstr>SLOVENSKI LJUDSKI VELIKONOČNI OBIČAJI</vt:lpstr>
      <vt:lpstr>PowerPoint Presentation</vt:lpstr>
      <vt:lpstr>PowerPoint Presentation</vt:lpstr>
      <vt:lpstr>PowerPoint Presentation</vt:lpstr>
      <vt:lpstr>BARVANJE JAJC Z NARAVNIMI BARVILI</vt:lpstr>
      <vt:lpstr>BARVANJE S ČEBULNIMI OLUPKI</vt:lpstr>
      <vt:lpstr>RUMENO OBARVANA JAJCA</vt:lpstr>
      <vt:lpstr>RDEČE OBRVANA JAJCA</vt:lpstr>
      <vt:lpstr>VIJOLIČNO OBARVANA JAJCA</vt:lpstr>
      <vt:lpstr>UMETELNO OKRAŠENA JAJCA</vt:lpstr>
      <vt:lpstr>NALOGA PRI GOSPODINJSTVU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PRAZNIČNE DOBROTE</dc:title>
  <dc:creator>UPORABNIK</dc:creator>
  <cp:lastModifiedBy>Wilinjad</cp:lastModifiedBy>
  <cp:revision>6</cp:revision>
  <dcterms:created xsi:type="dcterms:W3CDTF">2020-04-07T13:11:21Z</dcterms:created>
  <dcterms:modified xsi:type="dcterms:W3CDTF">2020-04-08T07:38:01Z</dcterms:modified>
</cp:coreProperties>
</file>